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48"/>
  </p:notesMasterIdLst>
  <p:sldIdLst>
    <p:sldId id="258" r:id="rId5"/>
    <p:sldId id="266" r:id="rId6"/>
    <p:sldId id="311" r:id="rId7"/>
    <p:sldId id="267" r:id="rId8"/>
    <p:sldId id="262" r:id="rId9"/>
    <p:sldId id="305" r:id="rId10"/>
    <p:sldId id="304" r:id="rId11"/>
    <p:sldId id="268" r:id="rId12"/>
    <p:sldId id="264" r:id="rId13"/>
    <p:sldId id="273" r:id="rId14"/>
    <p:sldId id="274" r:id="rId15"/>
    <p:sldId id="279" r:id="rId16"/>
    <p:sldId id="280" r:id="rId17"/>
    <p:sldId id="281" r:id="rId18"/>
    <p:sldId id="282" r:id="rId19"/>
    <p:sldId id="283" r:id="rId20"/>
    <p:sldId id="284" r:id="rId21"/>
    <p:sldId id="285" r:id="rId22"/>
    <p:sldId id="310" r:id="rId23"/>
    <p:sldId id="309" r:id="rId24"/>
    <p:sldId id="278" r:id="rId25"/>
    <p:sldId id="270" r:id="rId26"/>
    <p:sldId id="269" r:id="rId27"/>
    <p:sldId id="292" r:id="rId28"/>
    <p:sldId id="271" r:id="rId29"/>
    <p:sldId id="289" r:id="rId30"/>
    <p:sldId id="293" r:id="rId31"/>
    <p:sldId id="287" r:id="rId32"/>
    <p:sldId id="272" r:id="rId33"/>
    <p:sldId id="277" r:id="rId34"/>
    <p:sldId id="307" r:id="rId35"/>
    <p:sldId id="291" r:id="rId36"/>
    <p:sldId id="290" r:id="rId37"/>
    <p:sldId id="294" r:id="rId38"/>
    <p:sldId id="295" r:id="rId39"/>
    <p:sldId id="297" r:id="rId40"/>
    <p:sldId id="298" r:id="rId41"/>
    <p:sldId id="308" r:id="rId42"/>
    <p:sldId id="299" r:id="rId43"/>
    <p:sldId id="300" r:id="rId44"/>
    <p:sldId id="302" r:id="rId45"/>
    <p:sldId id="301" r:id="rId46"/>
    <p:sldId id="30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FFFF"/>
    <a:srgbClr val="595959"/>
    <a:srgbClr val="0D47A1"/>
    <a:srgbClr val="2196F3"/>
    <a:srgbClr val="64B5F6"/>
    <a:srgbClr val="90CA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5F386-C116-4B38-B223-B572598E8A81}" v="587" dt="2021-12-14T08:44:02.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51" autoAdjust="0"/>
  </p:normalViewPr>
  <p:slideViewPr>
    <p:cSldViewPr snapToGrid="0">
      <p:cViewPr varScale="1">
        <p:scale>
          <a:sx n="96" d="100"/>
          <a:sy n="96" d="100"/>
        </p:scale>
        <p:origin x="11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1B0F8B-215E-4C4B-ACAF-FE1C3E47B016}" type="datetimeFigureOut">
              <a:rPr lang="en-US" smtClean="0"/>
              <a:t>16/12/2021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6C1414-0DAB-4159-B235-ADA4020E69A9}" type="slidenum">
              <a:rPr lang="en-US" smtClean="0"/>
              <a:t>‹#›</a:t>
            </a:fld>
            <a:endParaRPr lang="en-US"/>
          </a:p>
        </p:txBody>
      </p:sp>
    </p:spTree>
    <p:extLst>
      <p:ext uri="{BB962C8B-B14F-4D97-AF65-F5344CB8AC3E}">
        <p14:creationId xmlns:p14="http://schemas.microsoft.com/office/powerpoint/2010/main" val="134694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problem the project is trying to solve is people buying new tools instead of renting them.</a:t>
            </a:r>
          </a:p>
          <a:p>
            <a:r>
              <a:rPr lang="en-US" dirty="0"/>
              <a:t>This itself results in many problems. For example,</a:t>
            </a:r>
          </a:p>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2</a:t>
            </a:fld>
            <a:endParaRPr lang="en-US"/>
          </a:p>
        </p:txBody>
      </p:sp>
    </p:spTree>
    <p:extLst>
      <p:ext uri="{BB962C8B-B14F-4D97-AF65-F5344CB8AC3E}">
        <p14:creationId xmlns:p14="http://schemas.microsoft.com/office/powerpoint/2010/main" val="828747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22</a:t>
            </a:fld>
            <a:endParaRPr lang="en-US"/>
          </a:p>
        </p:txBody>
      </p:sp>
    </p:spTree>
    <p:extLst>
      <p:ext uri="{BB962C8B-B14F-4D97-AF65-F5344CB8AC3E}">
        <p14:creationId xmlns:p14="http://schemas.microsoft.com/office/powerpoint/2010/main" val="35872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Firebase offer a lot of features and services that allows me to build the system without worrying about implementing these features and making them work together.</a:t>
            </a:r>
          </a:p>
        </p:txBody>
      </p:sp>
      <p:sp>
        <p:nvSpPr>
          <p:cNvPr id="4" name="Slide Number Placeholder 3"/>
          <p:cNvSpPr>
            <a:spLocks noGrp="1"/>
          </p:cNvSpPr>
          <p:nvPr>
            <p:ph type="sldNum" sz="quarter" idx="5"/>
          </p:nvPr>
        </p:nvSpPr>
        <p:spPr/>
        <p:txBody>
          <a:bodyPr/>
          <a:lstStyle/>
          <a:p>
            <a:fld id="{906C1414-0DAB-4159-B235-ADA4020E69A9}" type="slidenum">
              <a:rPr lang="en-US" smtClean="0"/>
              <a:t>23</a:t>
            </a:fld>
            <a:endParaRPr lang="en-US"/>
          </a:p>
        </p:txBody>
      </p:sp>
    </p:spTree>
    <p:extLst>
      <p:ext uri="{BB962C8B-B14F-4D97-AF65-F5344CB8AC3E}">
        <p14:creationId xmlns:p14="http://schemas.microsoft.com/office/powerpoint/2010/main" val="2644357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25</a:t>
            </a:fld>
            <a:endParaRPr lang="en-US"/>
          </a:p>
        </p:txBody>
      </p:sp>
    </p:spTree>
    <p:extLst>
      <p:ext uri="{BB962C8B-B14F-4D97-AF65-F5344CB8AC3E}">
        <p14:creationId xmlns:p14="http://schemas.microsoft.com/office/powerpoint/2010/main" val="2886263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26</a:t>
            </a:fld>
            <a:endParaRPr lang="en-US"/>
          </a:p>
        </p:txBody>
      </p:sp>
    </p:spTree>
    <p:extLst>
      <p:ext uri="{BB962C8B-B14F-4D97-AF65-F5344CB8AC3E}">
        <p14:creationId xmlns:p14="http://schemas.microsoft.com/office/powerpoint/2010/main" val="962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27</a:t>
            </a:fld>
            <a:endParaRPr lang="en-US"/>
          </a:p>
        </p:txBody>
      </p:sp>
    </p:spTree>
    <p:extLst>
      <p:ext uri="{BB962C8B-B14F-4D97-AF65-F5344CB8AC3E}">
        <p14:creationId xmlns:p14="http://schemas.microsoft.com/office/powerpoint/2010/main" val="3784281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30</a:t>
            </a:fld>
            <a:endParaRPr lang="en-US"/>
          </a:p>
        </p:txBody>
      </p:sp>
    </p:spTree>
    <p:extLst>
      <p:ext uri="{BB962C8B-B14F-4D97-AF65-F5344CB8AC3E}">
        <p14:creationId xmlns:p14="http://schemas.microsoft.com/office/powerpoint/2010/main" val="3993894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control in Firestore is determined by its security rules. </a:t>
            </a:r>
          </a:p>
          <a:p>
            <a:endParaRPr lang="en-US" dirty="0"/>
          </a:p>
          <a:p>
            <a:endParaRPr lang="en-US" dirty="0"/>
          </a:p>
          <a:p>
            <a:pPr marL="0" marR="0">
              <a:lnSpc>
                <a:spcPct val="107000"/>
              </a:lnSpc>
              <a:spcBef>
                <a:spcPts val="0"/>
              </a:spcBef>
              <a:spcAft>
                <a:spcPts val="0"/>
              </a:spcAft>
            </a:pPr>
            <a:r>
              <a:rPr lang="en-US" sz="1200" dirty="0">
                <a:solidFill>
                  <a:srgbClr val="92D050"/>
                </a:solidFill>
                <a:effectLst/>
                <a:latin typeface="Roboto Mono" panose="00000009000000000000" pitchFamily="49" charset="0"/>
                <a:ea typeface="Calibri" panose="020F0502020204030204" pitchFamily="34" charset="0"/>
                <a:cs typeface="Arial" panose="020B0604020202020204" pitchFamily="34" charset="0"/>
              </a:rPr>
              <a:t>// and `</a:t>
            </a:r>
            <a:r>
              <a:rPr lang="en-US" sz="1200" dirty="0" err="1">
                <a:effectLst/>
                <a:latin typeface="Roboto Mono" panose="00000009000000000000" pitchFamily="49" charset="0"/>
                <a:ea typeface="Calibri" panose="020F0502020204030204" pitchFamily="34" charset="0"/>
                <a:cs typeface="Arial" panose="020B0604020202020204" pitchFamily="34" charset="0"/>
              </a:rPr>
              <a:t>tool_id</a:t>
            </a:r>
            <a:r>
              <a:rPr lang="en-US" sz="1200" dirty="0">
                <a:solidFill>
                  <a:srgbClr val="92D050"/>
                </a:solidFill>
                <a:effectLst/>
                <a:latin typeface="Roboto Mono" panose="00000009000000000000" pitchFamily="49" charset="0"/>
                <a:ea typeface="Calibri" panose="020F0502020204030204" pitchFamily="34" charset="0"/>
                <a:cs typeface="Arial" panose="020B0604020202020204" pitchFamily="34" charset="0"/>
              </a:rPr>
              <a:t>` will be a variable that can be accessed in this `match` body.</a:t>
            </a:r>
          </a:p>
          <a:p>
            <a:endParaRPr lang="en-US" dirty="0"/>
          </a:p>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31</a:t>
            </a:fld>
            <a:endParaRPr lang="en-US"/>
          </a:p>
        </p:txBody>
      </p:sp>
    </p:spTree>
    <p:extLst>
      <p:ext uri="{BB962C8B-B14F-4D97-AF65-F5344CB8AC3E}">
        <p14:creationId xmlns:p14="http://schemas.microsoft.com/office/powerpoint/2010/main" val="1174589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33</a:t>
            </a:fld>
            <a:endParaRPr lang="en-US"/>
          </a:p>
        </p:txBody>
      </p:sp>
    </p:spTree>
    <p:extLst>
      <p:ext uri="{BB962C8B-B14F-4D97-AF65-F5344CB8AC3E}">
        <p14:creationId xmlns:p14="http://schemas.microsoft.com/office/powerpoint/2010/main" val="178239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problem the project is trying to solve is people buying new tools instead of renting them.</a:t>
            </a:r>
          </a:p>
          <a:p>
            <a:r>
              <a:rPr lang="en-US" dirty="0"/>
              <a:t>This itself results in many problems.</a:t>
            </a:r>
          </a:p>
        </p:txBody>
      </p:sp>
      <p:sp>
        <p:nvSpPr>
          <p:cNvPr id="4" name="Slide Number Placeholder 3"/>
          <p:cNvSpPr>
            <a:spLocks noGrp="1"/>
          </p:cNvSpPr>
          <p:nvPr>
            <p:ph type="sldNum" sz="quarter" idx="5"/>
          </p:nvPr>
        </p:nvSpPr>
        <p:spPr/>
        <p:txBody>
          <a:bodyPr/>
          <a:lstStyle/>
          <a:p>
            <a:fld id="{906C1414-0DAB-4159-B235-ADA4020E69A9}" type="slidenum">
              <a:rPr lang="en-US" smtClean="0"/>
              <a:t>3</a:t>
            </a:fld>
            <a:endParaRPr lang="en-US"/>
          </a:p>
        </p:txBody>
      </p:sp>
    </p:spTree>
    <p:extLst>
      <p:ext uri="{BB962C8B-B14F-4D97-AF65-F5344CB8AC3E}">
        <p14:creationId xmlns:p14="http://schemas.microsoft.com/office/powerpoint/2010/main" val="179423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aims to</a:t>
            </a:r>
          </a:p>
          <a:p>
            <a:endParaRPr lang="en-US" dirty="0"/>
          </a:p>
          <a:p>
            <a:r>
              <a:rPr lang="en-US" b="1" dirty="0"/>
              <a:t>This would benefit:</a:t>
            </a:r>
            <a:r>
              <a:rPr lang="en-US" dirty="0"/>
              <a:t> </a:t>
            </a:r>
          </a:p>
          <a:p>
            <a:pPr marL="171450" indent="-171450">
              <a:buFont typeface="Arial" panose="020B0604020202020204" pitchFamily="34" charset="0"/>
              <a:buChar char="•"/>
            </a:pPr>
            <a:r>
              <a:rPr lang="en-US" dirty="0"/>
              <a:t>The owners</a:t>
            </a:r>
          </a:p>
          <a:p>
            <a:pPr marL="628650" lvl="1" indent="-171450">
              <a:buFont typeface="Arial" panose="020B0604020202020204" pitchFamily="34" charset="0"/>
              <a:buChar char="•"/>
            </a:pPr>
            <a:r>
              <a:rPr lang="en-US" dirty="0"/>
              <a:t>By providing a way to make their tools work for them and making some money out of it.</a:t>
            </a:r>
          </a:p>
          <a:p>
            <a:pPr marL="171450" lvl="0" indent="-171450">
              <a:buFont typeface="Arial" panose="020B0604020202020204" pitchFamily="34" charset="0"/>
              <a:buChar char="•"/>
            </a:pPr>
            <a:r>
              <a:rPr lang="en-US" dirty="0"/>
              <a:t>The renters</a:t>
            </a:r>
          </a:p>
          <a:p>
            <a:pPr marL="628650" lvl="1" indent="-171450">
              <a:buFont typeface="Arial" panose="020B0604020202020204" pitchFamily="34" charset="0"/>
              <a:buChar char="•"/>
            </a:pPr>
            <a:r>
              <a:rPr lang="en-US" dirty="0"/>
              <a:t>So, they can rent tools instead of buying new ones</a:t>
            </a:r>
          </a:p>
          <a:p>
            <a:pPr marL="628650" lvl="1" indent="-171450">
              <a:buFont typeface="Arial" panose="020B0604020202020204" pitchFamily="34" charset="0"/>
              <a:buChar char="•"/>
            </a:pPr>
            <a:r>
              <a:rPr lang="en-US" dirty="0"/>
              <a:t>Saving money on the purchase and maintenance.</a:t>
            </a:r>
          </a:p>
          <a:p>
            <a:pPr marL="628650" lvl="1" indent="-171450">
              <a:buFont typeface="Arial" panose="020B0604020202020204" pitchFamily="34" charset="0"/>
              <a:buChar char="•"/>
            </a:pPr>
            <a:r>
              <a:rPr lang="en-US" dirty="0"/>
              <a:t>Or they can rent something to try it before buying it.</a:t>
            </a:r>
          </a:p>
          <a:p>
            <a:pPr marL="171450" lvl="0" indent="-171450">
              <a:buFont typeface="Arial" panose="020B0604020202020204" pitchFamily="34" charset="0"/>
              <a:buChar char="•"/>
            </a:pPr>
            <a:r>
              <a:rPr lang="en-US" dirty="0"/>
              <a:t>And the environment </a:t>
            </a:r>
          </a:p>
          <a:p>
            <a:pPr marL="457200" lvl="1" indent="0">
              <a:buFont typeface="Arial" panose="020B0604020202020204" pitchFamily="34" charset="0"/>
              <a:buNone/>
            </a:pPr>
            <a:r>
              <a:rPr lang="en-US" sz="1200" dirty="0"/>
              <a:t>Reusing tools will results in:</a:t>
            </a:r>
          </a:p>
          <a:p>
            <a:pPr marL="742950" lvl="1" indent="-285750">
              <a:buFont typeface="Arial" panose="020B0604020202020204" pitchFamily="34" charset="0"/>
              <a:buChar char="•"/>
            </a:pPr>
            <a:r>
              <a:rPr lang="en-US" sz="1200" dirty="0"/>
              <a:t>Less manufacturing.</a:t>
            </a:r>
          </a:p>
          <a:p>
            <a:pPr marL="742950" lvl="1" indent="-285750">
              <a:buFont typeface="Arial" panose="020B0604020202020204" pitchFamily="34" charset="0"/>
              <a:buChar char="•"/>
            </a:pPr>
            <a:r>
              <a:rPr lang="en-US" sz="1200" dirty="0"/>
              <a:t>Less carbon emissions.</a:t>
            </a:r>
          </a:p>
          <a:p>
            <a:pPr marL="742950" lvl="1" indent="-285750">
              <a:buFont typeface="Arial" panose="020B0604020202020204" pitchFamily="34" charset="0"/>
              <a:buChar char="•"/>
            </a:pPr>
            <a:r>
              <a:rPr lang="en-US" sz="1200" dirty="0"/>
              <a:t>Less trash.</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5</a:t>
            </a:fld>
            <a:endParaRPr lang="en-US"/>
          </a:p>
        </p:txBody>
      </p:sp>
    </p:spTree>
    <p:extLst>
      <p:ext uri="{BB962C8B-B14F-4D97-AF65-F5344CB8AC3E}">
        <p14:creationId xmlns:p14="http://schemas.microsoft.com/office/powerpoint/2010/main" val="215134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B2C</a:t>
            </a:r>
            <a:r>
              <a:rPr lang="en-US" dirty="0"/>
              <a:t>: which means </a:t>
            </a: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they are businesses offering their own tools for rent/hire. Where you select a tool, check for availability in one of their stores, and pick it up from there.</a:t>
            </a:r>
          </a:p>
          <a:p>
            <a:endParaRPr lang="en-US" sz="1200" dirty="0">
              <a:effectLst/>
              <a:latin typeface="Arial" panose="020B0604020202020204" pitchFamily="34" charset="0"/>
              <a:cs typeface="Times New Roman" panose="02020603050405020304" pitchFamily="18" charset="0"/>
            </a:endParaRPr>
          </a:p>
          <a:p>
            <a:r>
              <a:rPr lang="en-US" sz="1200" b="1" dirty="0">
                <a:effectLst/>
                <a:latin typeface="Arial" panose="020B0604020202020204" pitchFamily="34" charset="0"/>
                <a:cs typeface="Times New Roman" panose="02020603050405020304" pitchFamily="18" charset="0"/>
              </a:rPr>
              <a:t>Admins reviews: </a:t>
            </a:r>
            <a:r>
              <a:rPr lang="en-US" sz="1200" b="0" dirty="0">
                <a:effectLst/>
                <a:latin typeface="Arial" panose="020B0604020202020204" pitchFamily="34" charset="0"/>
                <a:cs typeface="Times New Roman" panose="02020603050405020304" pitchFamily="18" charset="0"/>
              </a:rPr>
              <a:t>Rent4Me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While these methods seem better and more secure at first, they could push away the users since it delays the user experience, especially when the user base gets larger, and moderation starts taking longer. Instead,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it’s better to let the users evaluate the posts and IDs themselves while giving them instructions and tips on how to do 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No verification: </a:t>
            </a:r>
            <a:r>
              <a:rPr lang="en-US" sz="1200" dirty="0">
                <a:effectLst/>
                <a:latin typeface="Arial" panose="020B0604020202020204" pitchFamily="34" charset="0"/>
                <a:ea typeface="Times New Roman" panose="02020603050405020304" pitchFamily="18" charset="0"/>
                <a:cs typeface="Times New Roman" panose="02020603050405020304" pitchFamily="18" charset="0"/>
              </a:rPr>
              <a:t>Rent4Me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Scams</a:t>
            </a:r>
            <a:endParaRPr lang="en-US" sz="1200" b="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Arial" panose="020B0604020202020204" pitchFamily="34" charset="0"/>
                <a:ea typeface="Times New Roman" panose="02020603050405020304" pitchFamily="18" charset="0"/>
                <a:cs typeface="Times New Roman" panose="02020603050405020304" pitchFamily="18" charset="0"/>
              </a:rPr>
              <a:t>To have proof of the tool’s status before rent starts. And a way to verify these pics and vids are actually genuine (not taking a month ago when the tool was fine)</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b="1" dirty="0"/>
          </a:p>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7</a:t>
            </a:fld>
            <a:endParaRPr lang="en-US"/>
          </a:p>
        </p:txBody>
      </p:sp>
    </p:spTree>
    <p:extLst>
      <p:ext uri="{BB962C8B-B14F-4D97-AF65-F5344CB8AC3E}">
        <p14:creationId xmlns:p14="http://schemas.microsoft.com/office/powerpoint/2010/main" val="235816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9</a:t>
            </a:fld>
            <a:endParaRPr lang="en-US"/>
          </a:p>
        </p:txBody>
      </p:sp>
    </p:spTree>
    <p:extLst>
      <p:ext uri="{BB962C8B-B14F-4D97-AF65-F5344CB8AC3E}">
        <p14:creationId xmlns:p14="http://schemas.microsoft.com/office/powerpoint/2010/main" val="249443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10</a:t>
            </a:fld>
            <a:endParaRPr lang="en-US"/>
          </a:p>
        </p:txBody>
      </p:sp>
    </p:spTree>
    <p:extLst>
      <p:ext uri="{BB962C8B-B14F-4D97-AF65-F5344CB8AC3E}">
        <p14:creationId xmlns:p14="http://schemas.microsoft.com/office/powerpoint/2010/main" val="2315070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open the delivery meeting page and they must confirm their arrival</a:t>
            </a:r>
          </a:p>
        </p:txBody>
      </p:sp>
      <p:sp>
        <p:nvSpPr>
          <p:cNvPr id="4" name="Slide Number Placeholder 3"/>
          <p:cNvSpPr>
            <a:spLocks noGrp="1"/>
          </p:cNvSpPr>
          <p:nvPr>
            <p:ph type="sldNum" sz="quarter" idx="5"/>
          </p:nvPr>
        </p:nvSpPr>
        <p:spPr/>
        <p:txBody>
          <a:bodyPr/>
          <a:lstStyle/>
          <a:p>
            <a:fld id="{906C1414-0DAB-4159-B235-ADA4020E69A9}" type="slidenum">
              <a:rPr lang="en-US" smtClean="0"/>
              <a:t>11</a:t>
            </a:fld>
            <a:endParaRPr lang="en-US"/>
          </a:p>
        </p:txBody>
      </p:sp>
    </p:spTree>
    <p:extLst>
      <p:ext uri="{BB962C8B-B14F-4D97-AF65-F5344CB8AC3E}">
        <p14:creationId xmlns:p14="http://schemas.microsoft.com/office/powerpoint/2010/main" val="3075166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18</a:t>
            </a:fld>
            <a:endParaRPr lang="en-US"/>
          </a:p>
        </p:txBody>
      </p:sp>
    </p:spTree>
    <p:extLst>
      <p:ext uri="{BB962C8B-B14F-4D97-AF65-F5344CB8AC3E}">
        <p14:creationId xmlns:p14="http://schemas.microsoft.com/office/powerpoint/2010/main" val="3109994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6C1414-0DAB-4159-B235-ADA4020E69A9}" type="slidenum">
              <a:rPr lang="en-US" smtClean="0"/>
              <a:t>20</a:t>
            </a:fld>
            <a:endParaRPr lang="en-US"/>
          </a:p>
        </p:txBody>
      </p:sp>
    </p:spTree>
    <p:extLst>
      <p:ext uri="{BB962C8B-B14F-4D97-AF65-F5344CB8AC3E}">
        <p14:creationId xmlns:p14="http://schemas.microsoft.com/office/powerpoint/2010/main" val="1411073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AF04F6-4A72-4744-AB1C-69B12B60FAC0}" type="datetimeFigureOut">
              <a:rPr lang="en-US" smtClean="0"/>
              <a:t>16/12/2021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3296436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AF04F6-4A72-4744-AB1C-69B12B60FAC0}" type="datetimeFigureOut">
              <a:rPr lang="en-US" smtClean="0"/>
              <a:t>16/12/2021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82253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AF04F6-4A72-4744-AB1C-69B12B60FAC0}" type="datetimeFigureOut">
              <a:rPr lang="en-US" smtClean="0"/>
              <a:t>16/12/2021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428217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AF04F6-4A72-4744-AB1C-69B12B60FAC0}" type="datetimeFigureOut">
              <a:rPr lang="en-US" smtClean="0"/>
              <a:t>16/12/2021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289675"/>
            <a:ext cx="2743200" cy="365125"/>
          </a:xfrm>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133443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AF04F6-4A72-4744-AB1C-69B12B60FAC0}" type="datetimeFigureOut">
              <a:rPr lang="en-US" smtClean="0"/>
              <a:t>16/12/2021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72874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AF04F6-4A72-4744-AB1C-69B12B60FAC0}" type="datetimeFigureOut">
              <a:rPr lang="en-US" smtClean="0"/>
              <a:t>16/12/2021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195458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AF04F6-4A72-4744-AB1C-69B12B60FAC0}" type="datetimeFigureOut">
              <a:rPr lang="en-US" smtClean="0"/>
              <a:t>16/12/2021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1408575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AF04F6-4A72-4744-AB1C-69B12B60FAC0}" type="datetimeFigureOut">
              <a:rPr lang="en-US" smtClean="0"/>
              <a:t>16/12/2021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74759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F04F6-4A72-4744-AB1C-69B12B60FAC0}" type="datetimeFigureOut">
              <a:rPr lang="en-US" smtClean="0"/>
              <a:t>16/12/2021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1428544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AF04F6-4A72-4744-AB1C-69B12B60FAC0}" type="datetimeFigureOut">
              <a:rPr lang="en-US" smtClean="0"/>
              <a:t>16/12/2021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2883040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AF04F6-4A72-4744-AB1C-69B12B60FAC0}" type="datetimeFigureOut">
              <a:rPr lang="en-US" smtClean="0"/>
              <a:t>16/12/2021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0743B-4057-41DF-B0C0-27A2AFD492ED}" type="slidenum">
              <a:rPr lang="en-US" smtClean="0"/>
              <a:t>‹#›</a:t>
            </a:fld>
            <a:endParaRPr lang="en-US"/>
          </a:p>
        </p:txBody>
      </p:sp>
    </p:spTree>
    <p:extLst>
      <p:ext uri="{BB962C8B-B14F-4D97-AF65-F5344CB8AC3E}">
        <p14:creationId xmlns:p14="http://schemas.microsoft.com/office/powerpoint/2010/main" val="2482748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196F3"/>
            </a:gs>
            <a:gs pos="56000">
              <a:srgbClr val="0D47A1"/>
            </a:gs>
            <a:gs pos="100000">
              <a:srgbClr val="0D47A1"/>
            </a:gs>
          </a:gsLst>
          <a:lin ang="81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04F6-4A72-4744-AB1C-69B12B60FAC0}" type="datetimeFigureOut">
              <a:rPr lang="en-US" smtClean="0"/>
              <a:t>16/12/2021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0743B-4057-41DF-B0C0-27A2AFD492ED}" type="slidenum">
              <a:rPr lang="en-US" smtClean="0"/>
              <a:t>‹#›</a:t>
            </a:fld>
            <a:endParaRPr lang="en-US"/>
          </a:p>
        </p:txBody>
      </p:sp>
    </p:spTree>
    <p:extLst>
      <p:ext uri="{BB962C8B-B14F-4D97-AF65-F5344CB8AC3E}">
        <p14:creationId xmlns:p14="http://schemas.microsoft.com/office/powerpoint/2010/main" val="1954839450"/>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sv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46.sv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46.svg"/></Relationships>
</file>

<file path=ppt/slides/_rels/slide3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svg"/></Relationships>
</file>

<file path=ppt/slides/_rels/slide3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8.sv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3.sv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58.svg"/><Relationship Id="rId10" Type="http://schemas.openxmlformats.org/officeDocument/2006/relationships/image" Target="../media/image68.svg"/><Relationship Id="rId4" Type="http://schemas.openxmlformats.org/officeDocument/2006/relationships/image" Target="../media/image57.png"/><Relationship Id="rId9"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8250AA2-14FA-46BE-91B0-0E7CC68AB531}"/>
              </a:ext>
            </a:extLst>
          </p:cNvPr>
          <p:cNvSpPr>
            <a:spLocks noGrp="1"/>
          </p:cNvSpPr>
          <p:nvPr>
            <p:ph type="subTitle" idx="1"/>
          </p:nvPr>
        </p:nvSpPr>
        <p:spPr>
          <a:xfrm>
            <a:off x="1524000" y="4211638"/>
            <a:ext cx="9144000" cy="1655762"/>
          </a:xfrm>
        </p:spPr>
        <p:txBody>
          <a:bodyPr>
            <a:normAutofit lnSpcReduction="10000"/>
          </a:bodyPr>
          <a:lstStyle/>
          <a:p>
            <a:r>
              <a:rPr lang="en-US" sz="2400" dirty="0"/>
              <a:t>An online tools rental platform</a:t>
            </a:r>
          </a:p>
          <a:p>
            <a:endParaRPr lang="en-US" dirty="0"/>
          </a:p>
          <a:p>
            <a:r>
              <a:rPr lang="en-US" dirty="0"/>
              <a:t>By: Laith Hussam Shono</a:t>
            </a:r>
          </a:p>
          <a:p>
            <a:r>
              <a:rPr lang="en-US" dirty="0"/>
              <a:t>101708516</a:t>
            </a:r>
          </a:p>
        </p:txBody>
      </p:sp>
      <p:pic>
        <p:nvPicPr>
          <p:cNvPr id="5" name="Picture 4" descr="A picture containing text, clipart&#10;&#10;Description automatically generated">
            <a:extLst>
              <a:ext uri="{FF2B5EF4-FFF2-40B4-BE49-F238E27FC236}">
                <a16:creationId xmlns:a16="http://schemas.microsoft.com/office/drawing/2014/main" id="{C5F7E37F-3943-4600-B460-45F73D95C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537" y="2988479"/>
            <a:ext cx="6416925" cy="881042"/>
          </a:xfrm>
          <a:prstGeom prst="rect">
            <a:avLst/>
          </a:prstGeom>
        </p:spPr>
      </p:pic>
    </p:spTree>
    <p:extLst>
      <p:ext uri="{BB962C8B-B14F-4D97-AF65-F5344CB8AC3E}">
        <p14:creationId xmlns:p14="http://schemas.microsoft.com/office/powerpoint/2010/main" val="39281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D1EF-D5C2-4554-8F69-884BF4262446}"/>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4403D75F-1763-4060-AB0A-2A9E08C8EE3D}"/>
              </a:ext>
            </a:extLst>
          </p:cNvPr>
          <p:cNvSpPr>
            <a:spLocks noGrp="1"/>
          </p:cNvSpPr>
          <p:nvPr>
            <p:ph idx="1"/>
          </p:nvPr>
        </p:nvSpPr>
        <p:spPr>
          <a:xfrm>
            <a:off x="838200" y="1825625"/>
            <a:ext cx="7058025" cy="4667250"/>
          </a:xfrm>
        </p:spPr>
        <p:txBody>
          <a:bodyPr>
            <a:normAutofit/>
          </a:bodyPr>
          <a:lstStyle/>
          <a:p>
            <a:pPr marL="0" indent="0">
              <a:buNone/>
            </a:pPr>
            <a:r>
              <a:rPr lang="en-US" sz="2400" dirty="0"/>
              <a:t>The owner creates a post of the tool where he/she can receive requests on.</a:t>
            </a:r>
          </a:p>
          <a:p>
            <a:pPr marL="0" indent="0">
              <a:buNone/>
            </a:pPr>
            <a:r>
              <a:rPr lang="en-US" sz="2400" dirty="0"/>
              <a:t>The renter send a request with how many days and a description.</a:t>
            </a:r>
          </a:p>
          <a:p>
            <a:pPr marL="0" indent="0">
              <a:buNone/>
            </a:pPr>
            <a:r>
              <a:rPr lang="en-US" sz="2400" dirty="0"/>
              <a:t>The owner accepts the request, and a chat room opens.</a:t>
            </a:r>
          </a:p>
          <a:p>
            <a:pPr marL="0" indent="0">
              <a:buNone/>
            </a:pPr>
            <a:r>
              <a:rPr lang="en-US" sz="2400" dirty="0"/>
              <a:t>They both agree to meet at a place to give the tool to the renter (This meeting is called the delivery meeting).</a:t>
            </a:r>
          </a:p>
          <a:p>
            <a:pPr marL="0" indent="0">
              <a:buNone/>
            </a:pPr>
            <a:r>
              <a:rPr lang="en-US" sz="2400" dirty="0"/>
              <a:t>Then after the renter is done, they meet again to return the tool (This meeting is called the return meeting)</a:t>
            </a:r>
          </a:p>
        </p:txBody>
      </p:sp>
      <p:pic>
        <p:nvPicPr>
          <p:cNvPr id="6" name="Picture 5">
            <a:extLst>
              <a:ext uri="{FF2B5EF4-FFF2-40B4-BE49-F238E27FC236}">
                <a16:creationId xmlns:a16="http://schemas.microsoft.com/office/drawing/2014/main" id="{C4D1E1FA-EC16-4EE8-91B4-3908CF3DB8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3719" y="1304925"/>
            <a:ext cx="3539013" cy="4652963"/>
          </a:xfrm>
          <a:prstGeom prst="roundRect">
            <a:avLst>
              <a:gd name="adj" fmla="val 3748"/>
            </a:avLst>
          </a:prstGeom>
          <a:noFill/>
          <a:ln>
            <a:noFill/>
          </a:ln>
        </p:spPr>
      </p:pic>
      <p:sp>
        <p:nvSpPr>
          <p:cNvPr id="7" name="TextBox 6">
            <a:extLst>
              <a:ext uri="{FF2B5EF4-FFF2-40B4-BE49-F238E27FC236}">
                <a16:creationId xmlns:a16="http://schemas.microsoft.com/office/drawing/2014/main" id="{9A7AC7DB-D191-499F-A608-84526927C8B3}"/>
              </a:ext>
            </a:extLst>
          </p:cNvPr>
          <p:cNvSpPr txBox="1"/>
          <p:nvPr/>
        </p:nvSpPr>
        <p:spPr>
          <a:xfrm>
            <a:off x="9053016" y="5957888"/>
            <a:ext cx="1760418" cy="307777"/>
          </a:xfrm>
          <a:prstGeom prst="rect">
            <a:avLst/>
          </a:prstGeom>
          <a:noFill/>
        </p:spPr>
        <p:txBody>
          <a:bodyPr wrap="none" rtlCol="0">
            <a:spAutoFit/>
          </a:bodyPr>
          <a:lstStyle/>
          <a:p>
            <a:r>
              <a:rPr lang="en-US" sz="1400" dirty="0">
                <a:solidFill>
                  <a:schemeClr val="tx1">
                    <a:lumMod val="85000"/>
                  </a:schemeClr>
                </a:solidFill>
              </a:rPr>
              <a:t>Use case diagram</a:t>
            </a:r>
          </a:p>
        </p:txBody>
      </p:sp>
    </p:spTree>
    <p:extLst>
      <p:ext uri="{BB962C8B-B14F-4D97-AF65-F5344CB8AC3E}">
        <p14:creationId xmlns:p14="http://schemas.microsoft.com/office/powerpoint/2010/main" val="11165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8F3-12E0-45DD-8590-257D5BA0C110}"/>
              </a:ext>
            </a:extLst>
          </p:cNvPr>
          <p:cNvSpPr>
            <a:spLocks noGrp="1"/>
          </p:cNvSpPr>
          <p:nvPr>
            <p:ph type="title"/>
          </p:nvPr>
        </p:nvSpPr>
        <p:spPr>
          <a:xfrm>
            <a:off x="581025" y="114715"/>
            <a:ext cx="10515600" cy="1325563"/>
          </a:xfrm>
        </p:spPr>
        <p:txBody>
          <a:bodyPr/>
          <a:lstStyle/>
          <a:p>
            <a:r>
              <a:rPr lang="en-US" dirty="0"/>
              <a:t>The delivery meeting flow</a:t>
            </a:r>
          </a:p>
        </p:txBody>
      </p:sp>
      <p:pic>
        <p:nvPicPr>
          <p:cNvPr id="15" name="Content Placeholder 14" descr="Diagram, box and whisker chart&#10;&#10;Description automatically generated">
            <a:extLst>
              <a:ext uri="{FF2B5EF4-FFF2-40B4-BE49-F238E27FC236}">
                <a16:creationId xmlns:a16="http://schemas.microsoft.com/office/drawing/2014/main" id="{A0814B3B-ACE3-4530-BC1F-F2CF849FDE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72937" y="74153"/>
            <a:ext cx="3199987" cy="6669132"/>
          </a:xfrm>
          <a:prstGeom prst="roundRect">
            <a:avLst>
              <a:gd name="adj" fmla="val 3649"/>
            </a:avLst>
          </a:prstGeom>
        </p:spPr>
      </p:pic>
      <p:pic>
        <p:nvPicPr>
          <p:cNvPr id="17" name="Picture 16" descr="A picture containing logo&#10;&#10;Description automatically generated">
            <a:extLst>
              <a:ext uri="{FF2B5EF4-FFF2-40B4-BE49-F238E27FC236}">
                <a16:creationId xmlns:a16="http://schemas.microsoft.com/office/drawing/2014/main" id="{37E72542-0A1B-4B72-BF23-DE6487B40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69" y="1854437"/>
            <a:ext cx="2387792" cy="4908241"/>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245AD9CF-2EF9-47EA-9FE1-40301DCA1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2825" y="1854437"/>
            <a:ext cx="2324956" cy="4908242"/>
          </a:xfrm>
          <a:prstGeom prst="rect">
            <a:avLst/>
          </a:prstGeom>
        </p:spPr>
      </p:pic>
      <p:sp>
        <p:nvSpPr>
          <p:cNvPr id="20" name="TextBox 19">
            <a:extLst>
              <a:ext uri="{FF2B5EF4-FFF2-40B4-BE49-F238E27FC236}">
                <a16:creationId xmlns:a16="http://schemas.microsoft.com/office/drawing/2014/main" id="{7F71558A-1691-42A2-98AF-13BAF65D671D}"/>
              </a:ext>
            </a:extLst>
          </p:cNvPr>
          <p:cNvSpPr txBox="1"/>
          <p:nvPr/>
        </p:nvSpPr>
        <p:spPr>
          <a:xfrm>
            <a:off x="625969" y="1487523"/>
            <a:ext cx="914033" cy="369332"/>
          </a:xfrm>
          <a:prstGeom prst="rect">
            <a:avLst/>
          </a:prstGeom>
          <a:noFill/>
        </p:spPr>
        <p:txBody>
          <a:bodyPr wrap="none" rtlCol="0">
            <a:spAutoFit/>
          </a:bodyPr>
          <a:lstStyle/>
          <a:p>
            <a:r>
              <a:rPr lang="en-US" dirty="0">
                <a:solidFill>
                  <a:srgbClr val="00FFFF"/>
                </a:solidFill>
              </a:rPr>
              <a:t>Renter</a:t>
            </a:r>
          </a:p>
        </p:txBody>
      </p:sp>
      <p:sp>
        <p:nvSpPr>
          <p:cNvPr id="21" name="TextBox 20">
            <a:extLst>
              <a:ext uri="{FF2B5EF4-FFF2-40B4-BE49-F238E27FC236}">
                <a16:creationId xmlns:a16="http://schemas.microsoft.com/office/drawing/2014/main" id="{5BF0B04C-063A-41B3-8DD5-FB5088D6E361}"/>
              </a:ext>
            </a:extLst>
          </p:cNvPr>
          <p:cNvSpPr txBox="1"/>
          <p:nvPr/>
        </p:nvSpPr>
        <p:spPr>
          <a:xfrm>
            <a:off x="3462825" y="1485105"/>
            <a:ext cx="938077" cy="369332"/>
          </a:xfrm>
          <a:prstGeom prst="rect">
            <a:avLst/>
          </a:prstGeom>
          <a:noFill/>
        </p:spPr>
        <p:txBody>
          <a:bodyPr wrap="none" rtlCol="0">
            <a:spAutoFit/>
          </a:bodyPr>
          <a:lstStyle/>
          <a:p>
            <a:r>
              <a:rPr lang="en-US" dirty="0">
                <a:solidFill>
                  <a:srgbClr val="00FFFF"/>
                </a:solidFill>
              </a:rPr>
              <a:t>Owner</a:t>
            </a:r>
          </a:p>
        </p:txBody>
      </p:sp>
      <p:cxnSp>
        <p:nvCxnSpPr>
          <p:cNvPr id="23" name="Straight Arrow Connector 22">
            <a:extLst>
              <a:ext uri="{FF2B5EF4-FFF2-40B4-BE49-F238E27FC236}">
                <a16:creationId xmlns:a16="http://schemas.microsoft.com/office/drawing/2014/main" id="{76B037CC-811B-45B3-B9E5-A6F30982504B}"/>
              </a:ext>
            </a:extLst>
          </p:cNvPr>
          <p:cNvCxnSpPr>
            <a:cxnSpLocks/>
          </p:cNvCxnSpPr>
          <p:nvPr/>
        </p:nvCxnSpPr>
        <p:spPr>
          <a:xfrm>
            <a:off x="8169779" y="1286454"/>
            <a:ext cx="495657"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84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8F3-12E0-45DD-8590-257D5BA0C110}"/>
              </a:ext>
            </a:extLst>
          </p:cNvPr>
          <p:cNvSpPr>
            <a:spLocks noGrp="1"/>
          </p:cNvSpPr>
          <p:nvPr>
            <p:ph type="title"/>
          </p:nvPr>
        </p:nvSpPr>
        <p:spPr>
          <a:xfrm>
            <a:off x="581025" y="114715"/>
            <a:ext cx="10515600" cy="1325563"/>
          </a:xfrm>
        </p:spPr>
        <p:txBody>
          <a:bodyPr/>
          <a:lstStyle/>
          <a:p>
            <a:r>
              <a:rPr lang="en-US" dirty="0"/>
              <a:t>The delivery meeting flow</a:t>
            </a:r>
          </a:p>
        </p:txBody>
      </p:sp>
      <p:pic>
        <p:nvPicPr>
          <p:cNvPr id="15" name="Content Placeholder 14" descr="Diagram, box and whisker chart&#10;&#10;Description automatically generated">
            <a:extLst>
              <a:ext uri="{FF2B5EF4-FFF2-40B4-BE49-F238E27FC236}">
                <a16:creationId xmlns:a16="http://schemas.microsoft.com/office/drawing/2014/main" id="{A0814B3B-ACE3-4530-BC1F-F2CF849FD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2937" y="74153"/>
            <a:ext cx="3199987" cy="6669132"/>
          </a:xfrm>
          <a:prstGeom prst="roundRect">
            <a:avLst>
              <a:gd name="adj" fmla="val 3649"/>
            </a:avLst>
          </a:prstGeom>
        </p:spPr>
      </p:pic>
      <p:pic>
        <p:nvPicPr>
          <p:cNvPr id="17" name="Picture 16">
            <a:extLst>
              <a:ext uri="{FF2B5EF4-FFF2-40B4-BE49-F238E27FC236}">
                <a16:creationId xmlns:a16="http://schemas.microsoft.com/office/drawing/2014/main" id="{37E72542-0A1B-4B72-BF23-DE6487B40A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969" y="1854438"/>
            <a:ext cx="2387792" cy="4908239"/>
          </a:xfrm>
          <a:prstGeom prst="rect">
            <a:avLst/>
          </a:prstGeom>
        </p:spPr>
      </p:pic>
      <p:pic>
        <p:nvPicPr>
          <p:cNvPr id="19" name="Picture 18">
            <a:extLst>
              <a:ext uri="{FF2B5EF4-FFF2-40B4-BE49-F238E27FC236}">
                <a16:creationId xmlns:a16="http://schemas.microsoft.com/office/drawing/2014/main" id="{245AD9CF-2EF9-47EA-9FE1-40301DCA13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2825" y="1854438"/>
            <a:ext cx="2324956" cy="4908240"/>
          </a:xfrm>
          <a:prstGeom prst="rect">
            <a:avLst/>
          </a:prstGeom>
        </p:spPr>
      </p:pic>
      <p:sp>
        <p:nvSpPr>
          <p:cNvPr id="20" name="TextBox 19">
            <a:extLst>
              <a:ext uri="{FF2B5EF4-FFF2-40B4-BE49-F238E27FC236}">
                <a16:creationId xmlns:a16="http://schemas.microsoft.com/office/drawing/2014/main" id="{7F71558A-1691-42A2-98AF-13BAF65D671D}"/>
              </a:ext>
            </a:extLst>
          </p:cNvPr>
          <p:cNvSpPr txBox="1"/>
          <p:nvPr/>
        </p:nvSpPr>
        <p:spPr>
          <a:xfrm>
            <a:off x="625969" y="1487523"/>
            <a:ext cx="914033" cy="369332"/>
          </a:xfrm>
          <a:prstGeom prst="rect">
            <a:avLst/>
          </a:prstGeom>
          <a:noFill/>
        </p:spPr>
        <p:txBody>
          <a:bodyPr wrap="none" rtlCol="0">
            <a:spAutoFit/>
          </a:bodyPr>
          <a:lstStyle/>
          <a:p>
            <a:r>
              <a:rPr lang="en-US" dirty="0">
                <a:solidFill>
                  <a:srgbClr val="00FFFF"/>
                </a:solidFill>
              </a:rPr>
              <a:t>Renter</a:t>
            </a:r>
          </a:p>
        </p:txBody>
      </p:sp>
      <p:sp>
        <p:nvSpPr>
          <p:cNvPr id="21" name="TextBox 20">
            <a:extLst>
              <a:ext uri="{FF2B5EF4-FFF2-40B4-BE49-F238E27FC236}">
                <a16:creationId xmlns:a16="http://schemas.microsoft.com/office/drawing/2014/main" id="{5BF0B04C-063A-41B3-8DD5-FB5088D6E361}"/>
              </a:ext>
            </a:extLst>
          </p:cNvPr>
          <p:cNvSpPr txBox="1"/>
          <p:nvPr/>
        </p:nvSpPr>
        <p:spPr>
          <a:xfrm>
            <a:off x="3462825" y="1485105"/>
            <a:ext cx="938077" cy="369332"/>
          </a:xfrm>
          <a:prstGeom prst="rect">
            <a:avLst/>
          </a:prstGeom>
          <a:noFill/>
        </p:spPr>
        <p:txBody>
          <a:bodyPr wrap="none" rtlCol="0">
            <a:spAutoFit/>
          </a:bodyPr>
          <a:lstStyle/>
          <a:p>
            <a:r>
              <a:rPr lang="en-US" dirty="0">
                <a:solidFill>
                  <a:srgbClr val="00FFFF"/>
                </a:solidFill>
              </a:rPr>
              <a:t>Owner</a:t>
            </a:r>
          </a:p>
        </p:txBody>
      </p:sp>
      <p:cxnSp>
        <p:nvCxnSpPr>
          <p:cNvPr id="12" name="Straight Arrow Connector 11">
            <a:extLst>
              <a:ext uri="{FF2B5EF4-FFF2-40B4-BE49-F238E27FC236}">
                <a16:creationId xmlns:a16="http://schemas.microsoft.com/office/drawing/2014/main" id="{D2EA670F-537A-4F6A-B573-F87F6770CA6A}"/>
              </a:ext>
            </a:extLst>
          </p:cNvPr>
          <p:cNvCxnSpPr>
            <a:cxnSpLocks/>
          </p:cNvCxnSpPr>
          <p:nvPr/>
        </p:nvCxnSpPr>
        <p:spPr>
          <a:xfrm>
            <a:off x="8144142" y="2166671"/>
            <a:ext cx="495657"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47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8F3-12E0-45DD-8590-257D5BA0C110}"/>
              </a:ext>
            </a:extLst>
          </p:cNvPr>
          <p:cNvSpPr>
            <a:spLocks noGrp="1"/>
          </p:cNvSpPr>
          <p:nvPr>
            <p:ph type="title"/>
          </p:nvPr>
        </p:nvSpPr>
        <p:spPr>
          <a:xfrm>
            <a:off x="581025" y="114715"/>
            <a:ext cx="10515600" cy="1325563"/>
          </a:xfrm>
        </p:spPr>
        <p:txBody>
          <a:bodyPr/>
          <a:lstStyle/>
          <a:p>
            <a:r>
              <a:rPr lang="en-US" dirty="0"/>
              <a:t>The delivery meeting flow</a:t>
            </a:r>
          </a:p>
        </p:txBody>
      </p:sp>
      <p:pic>
        <p:nvPicPr>
          <p:cNvPr id="15" name="Content Placeholder 14" descr="Diagram, box and whisker chart&#10;&#10;Description automatically generated">
            <a:extLst>
              <a:ext uri="{FF2B5EF4-FFF2-40B4-BE49-F238E27FC236}">
                <a16:creationId xmlns:a16="http://schemas.microsoft.com/office/drawing/2014/main" id="{A0814B3B-ACE3-4530-BC1F-F2CF849FD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2937" y="74153"/>
            <a:ext cx="3199987" cy="6669132"/>
          </a:xfrm>
          <a:prstGeom prst="roundRect">
            <a:avLst>
              <a:gd name="adj" fmla="val 3649"/>
            </a:avLst>
          </a:prstGeom>
        </p:spPr>
      </p:pic>
      <p:pic>
        <p:nvPicPr>
          <p:cNvPr id="17" name="Picture 16">
            <a:extLst>
              <a:ext uri="{FF2B5EF4-FFF2-40B4-BE49-F238E27FC236}">
                <a16:creationId xmlns:a16="http://schemas.microsoft.com/office/drawing/2014/main" id="{37E72542-0A1B-4B72-BF23-DE6487B40A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969" y="1854438"/>
            <a:ext cx="2387792" cy="4908239"/>
          </a:xfrm>
          <a:prstGeom prst="rect">
            <a:avLst/>
          </a:prstGeom>
        </p:spPr>
      </p:pic>
      <p:pic>
        <p:nvPicPr>
          <p:cNvPr id="19" name="Picture 18">
            <a:extLst>
              <a:ext uri="{FF2B5EF4-FFF2-40B4-BE49-F238E27FC236}">
                <a16:creationId xmlns:a16="http://schemas.microsoft.com/office/drawing/2014/main" id="{245AD9CF-2EF9-47EA-9FE1-40301DCA13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2825" y="1854438"/>
            <a:ext cx="2324956" cy="4908240"/>
          </a:xfrm>
          <a:prstGeom prst="rect">
            <a:avLst/>
          </a:prstGeom>
        </p:spPr>
      </p:pic>
      <p:sp>
        <p:nvSpPr>
          <p:cNvPr id="20" name="TextBox 19">
            <a:extLst>
              <a:ext uri="{FF2B5EF4-FFF2-40B4-BE49-F238E27FC236}">
                <a16:creationId xmlns:a16="http://schemas.microsoft.com/office/drawing/2014/main" id="{7F71558A-1691-42A2-98AF-13BAF65D671D}"/>
              </a:ext>
            </a:extLst>
          </p:cNvPr>
          <p:cNvSpPr txBox="1"/>
          <p:nvPr/>
        </p:nvSpPr>
        <p:spPr>
          <a:xfrm>
            <a:off x="625969" y="1487523"/>
            <a:ext cx="914033" cy="369332"/>
          </a:xfrm>
          <a:prstGeom prst="rect">
            <a:avLst/>
          </a:prstGeom>
          <a:noFill/>
        </p:spPr>
        <p:txBody>
          <a:bodyPr wrap="none" rtlCol="0">
            <a:spAutoFit/>
          </a:bodyPr>
          <a:lstStyle/>
          <a:p>
            <a:r>
              <a:rPr lang="en-US" dirty="0">
                <a:solidFill>
                  <a:srgbClr val="00FFFF"/>
                </a:solidFill>
              </a:rPr>
              <a:t>Renter</a:t>
            </a:r>
          </a:p>
        </p:txBody>
      </p:sp>
      <p:sp>
        <p:nvSpPr>
          <p:cNvPr id="21" name="TextBox 20">
            <a:extLst>
              <a:ext uri="{FF2B5EF4-FFF2-40B4-BE49-F238E27FC236}">
                <a16:creationId xmlns:a16="http://schemas.microsoft.com/office/drawing/2014/main" id="{5BF0B04C-063A-41B3-8DD5-FB5088D6E361}"/>
              </a:ext>
            </a:extLst>
          </p:cNvPr>
          <p:cNvSpPr txBox="1"/>
          <p:nvPr/>
        </p:nvSpPr>
        <p:spPr>
          <a:xfrm>
            <a:off x="3462825" y="1485105"/>
            <a:ext cx="938077" cy="369332"/>
          </a:xfrm>
          <a:prstGeom prst="rect">
            <a:avLst/>
          </a:prstGeom>
          <a:noFill/>
        </p:spPr>
        <p:txBody>
          <a:bodyPr wrap="none" rtlCol="0">
            <a:spAutoFit/>
          </a:bodyPr>
          <a:lstStyle/>
          <a:p>
            <a:r>
              <a:rPr lang="en-US" dirty="0">
                <a:solidFill>
                  <a:srgbClr val="00FFFF"/>
                </a:solidFill>
              </a:rPr>
              <a:t>Owner</a:t>
            </a:r>
          </a:p>
        </p:txBody>
      </p:sp>
      <p:cxnSp>
        <p:nvCxnSpPr>
          <p:cNvPr id="9" name="Straight Arrow Connector 8">
            <a:extLst>
              <a:ext uri="{FF2B5EF4-FFF2-40B4-BE49-F238E27FC236}">
                <a16:creationId xmlns:a16="http://schemas.microsoft.com/office/drawing/2014/main" id="{37F1A37F-4348-4399-A98F-88551AC6E9DC}"/>
              </a:ext>
            </a:extLst>
          </p:cNvPr>
          <p:cNvCxnSpPr>
            <a:cxnSpLocks/>
          </p:cNvCxnSpPr>
          <p:nvPr/>
        </p:nvCxnSpPr>
        <p:spPr>
          <a:xfrm>
            <a:off x="8144142" y="2166671"/>
            <a:ext cx="495657"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8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8F3-12E0-45DD-8590-257D5BA0C110}"/>
              </a:ext>
            </a:extLst>
          </p:cNvPr>
          <p:cNvSpPr>
            <a:spLocks noGrp="1"/>
          </p:cNvSpPr>
          <p:nvPr>
            <p:ph type="title"/>
          </p:nvPr>
        </p:nvSpPr>
        <p:spPr>
          <a:xfrm>
            <a:off x="581025" y="114715"/>
            <a:ext cx="10515600" cy="1325563"/>
          </a:xfrm>
        </p:spPr>
        <p:txBody>
          <a:bodyPr/>
          <a:lstStyle/>
          <a:p>
            <a:r>
              <a:rPr lang="en-US" dirty="0"/>
              <a:t>The delivery meeting flow</a:t>
            </a:r>
          </a:p>
        </p:txBody>
      </p:sp>
      <p:pic>
        <p:nvPicPr>
          <p:cNvPr id="15" name="Content Placeholder 14" descr="Diagram, box and whisker chart&#10;&#10;Description automatically generated">
            <a:extLst>
              <a:ext uri="{FF2B5EF4-FFF2-40B4-BE49-F238E27FC236}">
                <a16:creationId xmlns:a16="http://schemas.microsoft.com/office/drawing/2014/main" id="{A0814B3B-ACE3-4530-BC1F-F2CF849FD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2937" y="74153"/>
            <a:ext cx="3199987" cy="6669132"/>
          </a:xfrm>
          <a:prstGeom prst="roundRect">
            <a:avLst>
              <a:gd name="adj" fmla="val 3649"/>
            </a:avLst>
          </a:prstGeom>
        </p:spPr>
      </p:pic>
      <p:pic>
        <p:nvPicPr>
          <p:cNvPr id="17" name="Picture 16">
            <a:extLst>
              <a:ext uri="{FF2B5EF4-FFF2-40B4-BE49-F238E27FC236}">
                <a16:creationId xmlns:a16="http://schemas.microsoft.com/office/drawing/2014/main" id="{37E72542-0A1B-4B72-BF23-DE6487B40A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969" y="1854438"/>
            <a:ext cx="2387792" cy="4908239"/>
          </a:xfrm>
          <a:prstGeom prst="rect">
            <a:avLst/>
          </a:prstGeom>
        </p:spPr>
      </p:pic>
      <p:pic>
        <p:nvPicPr>
          <p:cNvPr id="19" name="Picture 18">
            <a:extLst>
              <a:ext uri="{FF2B5EF4-FFF2-40B4-BE49-F238E27FC236}">
                <a16:creationId xmlns:a16="http://schemas.microsoft.com/office/drawing/2014/main" id="{245AD9CF-2EF9-47EA-9FE1-40301DCA13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2825" y="1854438"/>
            <a:ext cx="2324956" cy="4908240"/>
          </a:xfrm>
          <a:prstGeom prst="rect">
            <a:avLst/>
          </a:prstGeom>
        </p:spPr>
      </p:pic>
      <p:sp>
        <p:nvSpPr>
          <p:cNvPr id="20" name="TextBox 19">
            <a:extLst>
              <a:ext uri="{FF2B5EF4-FFF2-40B4-BE49-F238E27FC236}">
                <a16:creationId xmlns:a16="http://schemas.microsoft.com/office/drawing/2014/main" id="{7F71558A-1691-42A2-98AF-13BAF65D671D}"/>
              </a:ext>
            </a:extLst>
          </p:cNvPr>
          <p:cNvSpPr txBox="1"/>
          <p:nvPr/>
        </p:nvSpPr>
        <p:spPr>
          <a:xfrm>
            <a:off x="625969" y="1487523"/>
            <a:ext cx="914033" cy="369332"/>
          </a:xfrm>
          <a:prstGeom prst="rect">
            <a:avLst/>
          </a:prstGeom>
          <a:noFill/>
        </p:spPr>
        <p:txBody>
          <a:bodyPr wrap="none" rtlCol="0">
            <a:spAutoFit/>
          </a:bodyPr>
          <a:lstStyle/>
          <a:p>
            <a:r>
              <a:rPr lang="en-US" dirty="0">
                <a:solidFill>
                  <a:srgbClr val="00FFFF"/>
                </a:solidFill>
              </a:rPr>
              <a:t>Renter</a:t>
            </a:r>
          </a:p>
        </p:txBody>
      </p:sp>
      <p:sp>
        <p:nvSpPr>
          <p:cNvPr id="21" name="TextBox 20">
            <a:extLst>
              <a:ext uri="{FF2B5EF4-FFF2-40B4-BE49-F238E27FC236}">
                <a16:creationId xmlns:a16="http://schemas.microsoft.com/office/drawing/2014/main" id="{5BF0B04C-063A-41B3-8DD5-FB5088D6E361}"/>
              </a:ext>
            </a:extLst>
          </p:cNvPr>
          <p:cNvSpPr txBox="1"/>
          <p:nvPr/>
        </p:nvSpPr>
        <p:spPr>
          <a:xfrm>
            <a:off x="3462825" y="1485105"/>
            <a:ext cx="938077" cy="369332"/>
          </a:xfrm>
          <a:prstGeom prst="rect">
            <a:avLst/>
          </a:prstGeom>
          <a:noFill/>
        </p:spPr>
        <p:txBody>
          <a:bodyPr wrap="none" rtlCol="0">
            <a:spAutoFit/>
          </a:bodyPr>
          <a:lstStyle/>
          <a:p>
            <a:r>
              <a:rPr lang="en-US" dirty="0">
                <a:solidFill>
                  <a:srgbClr val="00FFFF"/>
                </a:solidFill>
              </a:rPr>
              <a:t>Owner</a:t>
            </a:r>
          </a:p>
        </p:txBody>
      </p:sp>
      <p:cxnSp>
        <p:nvCxnSpPr>
          <p:cNvPr id="8" name="Straight Arrow Connector 7">
            <a:extLst>
              <a:ext uri="{FF2B5EF4-FFF2-40B4-BE49-F238E27FC236}">
                <a16:creationId xmlns:a16="http://schemas.microsoft.com/office/drawing/2014/main" id="{BBF94F76-2B6A-4C2B-B259-990509F71D80}"/>
              </a:ext>
            </a:extLst>
          </p:cNvPr>
          <p:cNvCxnSpPr>
            <a:cxnSpLocks/>
          </p:cNvCxnSpPr>
          <p:nvPr/>
        </p:nvCxnSpPr>
        <p:spPr>
          <a:xfrm>
            <a:off x="8118505" y="2636689"/>
            <a:ext cx="495657"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89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8F3-12E0-45DD-8590-257D5BA0C110}"/>
              </a:ext>
            </a:extLst>
          </p:cNvPr>
          <p:cNvSpPr>
            <a:spLocks noGrp="1"/>
          </p:cNvSpPr>
          <p:nvPr>
            <p:ph type="title"/>
          </p:nvPr>
        </p:nvSpPr>
        <p:spPr>
          <a:xfrm>
            <a:off x="581025" y="114715"/>
            <a:ext cx="10515600" cy="1325563"/>
          </a:xfrm>
        </p:spPr>
        <p:txBody>
          <a:bodyPr/>
          <a:lstStyle/>
          <a:p>
            <a:r>
              <a:rPr lang="en-US" dirty="0"/>
              <a:t>The delivery meeting flow</a:t>
            </a:r>
          </a:p>
        </p:txBody>
      </p:sp>
      <p:pic>
        <p:nvPicPr>
          <p:cNvPr id="15" name="Content Placeholder 14" descr="Diagram, box and whisker chart&#10;&#10;Description automatically generated">
            <a:extLst>
              <a:ext uri="{FF2B5EF4-FFF2-40B4-BE49-F238E27FC236}">
                <a16:creationId xmlns:a16="http://schemas.microsoft.com/office/drawing/2014/main" id="{A0814B3B-ACE3-4530-BC1F-F2CF849FD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2937" y="74153"/>
            <a:ext cx="3199987" cy="6669132"/>
          </a:xfrm>
          <a:prstGeom prst="roundRect">
            <a:avLst>
              <a:gd name="adj" fmla="val 3649"/>
            </a:avLst>
          </a:prstGeom>
        </p:spPr>
      </p:pic>
      <p:pic>
        <p:nvPicPr>
          <p:cNvPr id="17" name="Picture 16">
            <a:extLst>
              <a:ext uri="{FF2B5EF4-FFF2-40B4-BE49-F238E27FC236}">
                <a16:creationId xmlns:a16="http://schemas.microsoft.com/office/drawing/2014/main" id="{37E72542-0A1B-4B72-BF23-DE6487B40A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969" y="1854438"/>
            <a:ext cx="2387792" cy="4908239"/>
          </a:xfrm>
          <a:prstGeom prst="rect">
            <a:avLst/>
          </a:prstGeom>
        </p:spPr>
      </p:pic>
      <p:pic>
        <p:nvPicPr>
          <p:cNvPr id="19" name="Picture 18">
            <a:extLst>
              <a:ext uri="{FF2B5EF4-FFF2-40B4-BE49-F238E27FC236}">
                <a16:creationId xmlns:a16="http://schemas.microsoft.com/office/drawing/2014/main" id="{245AD9CF-2EF9-47EA-9FE1-40301DCA13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2825" y="1854438"/>
            <a:ext cx="2324956" cy="4908240"/>
          </a:xfrm>
          <a:prstGeom prst="rect">
            <a:avLst/>
          </a:prstGeom>
        </p:spPr>
      </p:pic>
      <p:sp>
        <p:nvSpPr>
          <p:cNvPr id="20" name="TextBox 19">
            <a:extLst>
              <a:ext uri="{FF2B5EF4-FFF2-40B4-BE49-F238E27FC236}">
                <a16:creationId xmlns:a16="http://schemas.microsoft.com/office/drawing/2014/main" id="{7F71558A-1691-42A2-98AF-13BAF65D671D}"/>
              </a:ext>
            </a:extLst>
          </p:cNvPr>
          <p:cNvSpPr txBox="1"/>
          <p:nvPr/>
        </p:nvSpPr>
        <p:spPr>
          <a:xfrm>
            <a:off x="625969" y="1487523"/>
            <a:ext cx="914033" cy="369332"/>
          </a:xfrm>
          <a:prstGeom prst="rect">
            <a:avLst/>
          </a:prstGeom>
          <a:noFill/>
        </p:spPr>
        <p:txBody>
          <a:bodyPr wrap="none" rtlCol="0">
            <a:spAutoFit/>
          </a:bodyPr>
          <a:lstStyle/>
          <a:p>
            <a:r>
              <a:rPr lang="en-US" dirty="0">
                <a:solidFill>
                  <a:srgbClr val="00FFFF"/>
                </a:solidFill>
              </a:rPr>
              <a:t>Renter</a:t>
            </a:r>
          </a:p>
        </p:txBody>
      </p:sp>
      <p:sp>
        <p:nvSpPr>
          <p:cNvPr id="21" name="TextBox 20">
            <a:extLst>
              <a:ext uri="{FF2B5EF4-FFF2-40B4-BE49-F238E27FC236}">
                <a16:creationId xmlns:a16="http://schemas.microsoft.com/office/drawing/2014/main" id="{5BF0B04C-063A-41B3-8DD5-FB5088D6E361}"/>
              </a:ext>
            </a:extLst>
          </p:cNvPr>
          <p:cNvSpPr txBox="1"/>
          <p:nvPr/>
        </p:nvSpPr>
        <p:spPr>
          <a:xfrm>
            <a:off x="3462825" y="1485105"/>
            <a:ext cx="938077" cy="369332"/>
          </a:xfrm>
          <a:prstGeom prst="rect">
            <a:avLst/>
          </a:prstGeom>
          <a:noFill/>
        </p:spPr>
        <p:txBody>
          <a:bodyPr wrap="none" rtlCol="0">
            <a:spAutoFit/>
          </a:bodyPr>
          <a:lstStyle/>
          <a:p>
            <a:r>
              <a:rPr lang="en-US" dirty="0">
                <a:solidFill>
                  <a:srgbClr val="00FFFF"/>
                </a:solidFill>
              </a:rPr>
              <a:t>Owner</a:t>
            </a:r>
          </a:p>
        </p:txBody>
      </p:sp>
      <p:cxnSp>
        <p:nvCxnSpPr>
          <p:cNvPr id="8" name="Straight Arrow Connector 7">
            <a:extLst>
              <a:ext uri="{FF2B5EF4-FFF2-40B4-BE49-F238E27FC236}">
                <a16:creationId xmlns:a16="http://schemas.microsoft.com/office/drawing/2014/main" id="{40FF19A2-384A-476D-8E16-391FB7514B47}"/>
              </a:ext>
            </a:extLst>
          </p:cNvPr>
          <p:cNvCxnSpPr>
            <a:cxnSpLocks/>
          </p:cNvCxnSpPr>
          <p:nvPr/>
        </p:nvCxnSpPr>
        <p:spPr>
          <a:xfrm>
            <a:off x="8186872" y="4841504"/>
            <a:ext cx="495657"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15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8F3-12E0-45DD-8590-257D5BA0C110}"/>
              </a:ext>
            </a:extLst>
          </p:cNvPr>
          <p:cNvSpPr>
            <a:spLocks noGrp="1"/>
          </p:cNvSpPr>
          <p:nvPr>
            <p:ph type="title"/>
          </p:nvPr>
        </p:nvSpPr>
        <p:spPr>
          <a:xfrm>
            <a:off x="581025" y="114715"/>
            <a:ext cx="10515600" cy="1325563"/>
          </a:xfrm>
        </p:spPr>
        <p:txBody>
          <a:bodyPr/>
          <a:lstStyle/>
          <a:p>
            <a:r>
              <a:rPr lang="en-US" dirty="0"/>
              <a:t>The delivery meeting flow</a:t>
            </a:r>
          </a:p>
        </p:txBody>
      </p:sp>
      <p:pic>
        <p:nvPicPr>
          <p:cNvPr id="15" name="Content Placeholder 14" descr="Diagram, box and whisker chart&#10;&#10;Description automatically generated">
            <a:extLst>
              <a:ext uri="{FF2B5EF4-FFF2-40B4-BE49-F238E27FC236}">
                <a16:creationId xmlns:a16="http://schemas.microsoft.com/office/drawing/2014/main" id="{A0814B3B-ACE3-4530-BC1F-F2CF849FD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2937" y="74153"/>
            <a:ext cx="3199987" cy="6669132"/>
          </a:xfrm>
          <a:prstGeom prst="roundRect">
            <a:avLst>
              <a:gd name="adj" fmla="val 3649"/>
            </a:avLst>
          </a:prstGeom>
        </p:spPr>
      </p:pic>
      <p:pic>
        <p:nvPicPr>
          <p:cNvPr id="17" name="Picture 16">
            <a:extLst>
              <a:ext uri="{FF2B5EF4-FFF2-40B4-BE49-F238E27FC236}">
                <a16:creationId xmlns:a16="http://schemas.microsoft.com/office/drawing/2014/main" id="{37E72542-0A1B-4B72-BF23-DE6487B40A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969" y="1854438"/>
            <a:ext cx="2387792" cy="4908239"/>
          </a:xfrm>
          <a:prstGeom prst="rect">
            <a:avLst/>
          </a:prstGeom>
        </p:spPr>
      </p:pic>
      <p:pic>
        <p:nvPicPr>
          <p:cNvPr id="19" name="Picture 18">
            <a:extLst>
              <a:ext uri="{FF2B5EF4-FFF2-40B4-BE49-F238E27FC236}">
                <a16:creationId xmlns:a16="http://schemas.microsoft.com/office/drawing/2014/main" id="{245AD9CF-2EF9-47EA-9FE1-40301DCA13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2825" y="1854438"/>
            <a:ext cx="2324956" cy="4908240"/>
          </a:xfrm>
          <a:prstGeom prst="rect">
            <a:avLst/>
          </a:prstGeom>
        </p:spPr>
      </p:pic>
      <p:sp>
        <p:nvSpPr>
          <p:cNvPr id="20" name="TextBox 19">
            <a:extLst>
              <a:ext uri="{FF2B5EF4-FFF2-40B4-BE49-F238E27FC236}">
                <a16:creationId xmlns:a16="http://schemas.microsoft.com/office/drawing/2014/main" id="{7F71558A-1691-42A2-98AF-13BAF65D671D}"/>
              </a:ext>
            </a:extLst>
          </p:cNvPr>
          <p:cNvSpPr txBox="1"/>
          <p:nvPr/>
        </p:nvSpPr>
        <p:spPr>
          <a:xfrm>
            <a:off x="625969" y="1487523"/>
            <a:ext cx="914033" cy="369332"/>
          </a:xfrm>
          <a:prstGeom prst="rect">
            <a:avLst/>
          </a:prstGeom>
          <a:noFill/>
        </p:spPr>
        <p:txBody>
          <a:bodyPr wrap="none" rtlCol="0">
            <a:spAutoFit/>
          </a:bodyPr>
          <a:lstStyle/>
          <a:p>
            <a:r>
              <a:rPr lang="en-US" dirty="0">
                <a:solidFill>
                  <a:srgbClr val="00FFFF"/>
                </a:solidFill>
              </a:rPr>
              <a:t>Renter</a:t>
            </a:r>
          </a:p>
        </p:txBody>
      </p:sp>
      <p:sp>
        <p:nvSpPr>
          <p:cNvPr id="21" name="TextBox 20">
            <a:extLst>
              <a:ext uri="{FF2B5EF4-FFF2-40B4-BE49-F238E27FC236}">
                <a16:creationId xmlns:a16="http://schemas.microsoft.com/office/drawing/2014/main" id="{5BF0B04C-063A-41B3-8DD5-FB5088D6E361}"/>
              </a:ext>
            </a:extLst>
          </p:cNvPr>
          <p:cNvSpPr txBox="1"/>
          <p:nvPr/>
        </p:nvSpPr>
        <p:spPr>
          <a:xfrm>
            <a:off x="3462825" y="1485105"/>
            <a:ext cx="938077" cy="369332"/>
          </a:xfrm>
          <a:prstGeom prst="rect">
            <a:avLst/>
          </a:prstGeom>
          <a:noFill/>
        </p:spPr>
        <p:txBody>
          <a:bodyPr wrap="none" rtlCol="0">
            <a:spAutoFit/>
          </a:bodyPr>
          <a:lstStyle/>
          <a:p>
            <a:r>
              <a:rPr lang="en-US" dirty="0">
                <a:solidFill>
                  <a:srgbClr val="00FFFF"/>
                </a:solidFill>
              </a:rPr>
              <a:t>Owner</a:t>
            </a:r>
          </a:p>
        </p:txBody>
      </p:sp>
      <p:cxnSp>
        <p:nvCxnSpPr>
          <p:cNvPr id="9" name="Straight Arrow Connector 8">
            <a:extLst>
              <a:ext uri="{FF2B5EF4-FFF2-40B4-BE49-F238E27FC236}">
                <a16:creationId xmlns:a16="http://schemas.microsoft.com/office/drawing/2014/main" id="{50719846-2BD1-40D8-8893-C61DEE9B9855}"/>
              </a:ext>
            </a:extLst>
          </p:cNvPr>
          <p:cNvCxnSpPr>
            <a:cxnSpLocks/>
          </p:cNvCxnSpPr>
          <p:nvPr/>
        </p:nvCxnSpPr>
        <p:spPr>
          <a:xfrm>
            <a:off x="8186872" y="5345705"/>
            <a:ext cx="495657"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591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8F3-12E0-45DD-8590-257D5BA0C110}"/>
              </a:ext>
            </a:extLst>
          </p:cNvPr>
          <p:cNvSpPr>
            <a:spLocks noGrp="1"/>
          </p:cNvSpPr>
          <p:nvPr>
            <p:ph type="title"/>
          </p:nvPr>
        </p:nvSpPr>
        <p:spPr>
          <a:xfrm>
            <a:off x="581025" y="114715"/>
            <a:ext cx="10515600" cy="1325563"/>
          </a:xfrm>
        </p:spPr>
        <p:txBody>
          <a:bodyPr/>
          <a:lstStyle/>
          <a:p>
            <a:r>
              <a:rPr lang="en-US" dirty="0"/>
              <a:t>The delivery meeting flow</a:t>
            </a:r>
          </a:p>
        </p:txBody>
      </p:sp>
      <p:pic>
        <p:nvPicPr>
          <p:cNvPr id="15" name="Content Placeholder 14" descr="Diagram, box and whisker chart&#10;&#10;Description automatically generated">
            <a:extLst>
              <a:ext uri="{FF2B5EF4-FFF2-40B4-BE49-F238E27FC236}">
                <a16:creationId xmlns:a16="http://schemas.microsoft.com/office/drawing/2014/main" id="{A0814B3B-ACE3-4530-BC1F-F2CF849FD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2937" y="74153"/>
            <a:ext cx="3199987" cy="6669132"/>
          </a:xfrm>
          <a:prstGeom prst="roundRect">
            <a:avLst>
              <a:gd name="adj" fmla="val 3649"/>
            </a:avLst>
          </a:prstGeom>
        </p:spPr>
      </p:pic>
      <p:pic>
        <p:nvPicPr>
          <p:cNvPr id="17" name="Picture 16">
            <a:extLst>
              <a:ext uri="{FF2B5EF4-FFF2-40B4-BE49-F238E27FC236}">
                <a16:creationId xmlns:a16="http://schemas.microsoft.com/office/drawing/2014/main" id="{37E72542-0A1B-4B72-BF23-DE6487B40A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969" y="1854438"/>
            <a:ext cx="2387792" cy="4908239"/>
          </a:xfrm>
          <a:prstGeom prst="rect">
            <a:avLst/>
          </a:prstGeom>
        </p:spPr>
      </p:pic>
      <p:pic>
        <p:nvPicPr>
          <p:cNvPr id="19" name="Picture 18">
            <a:extLst>
              <a:ext uri="{FF2B5EF4-FFF2-40B4-BE49-F238E27FC236}">
                <a16:creationId xmlns:a16="http://schemas.microsoft.com/office/drawing/2014/main" id="{245AD9CF-2EF9-47EA-9FE1-40301DCA13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2825" y="1854438"/>
            <a:ext cx="2324956" cy="4908240"/>
          </a:xfrm>
          <a:prstGeom prst="rect">
            <a:avLst/>
          </a:prstGeom>
        </p:spPr>
      </p:pic>
      <p:sp>
        <p:nvSpPr>
          <p:cNvPr id="20" name="TextBox 19">
            <a:extLst>
              <a:ext uri="{FF2B5EF4-FFF2-40B4-BE49-F238E27FC236}">
                <a16:creationId xmlns:a16="http://schemas.microsoft.com/office/drawing/2014/main" id="{7F71558A-1691-42A2-98AF-13BAF65D671D}"/>
              </a:ext>
            </a:extLst>
          </p:cNvPr>
          <p:cNvSpPr txBox="1"/>
          <p:nvPr/>
        </p:nvSpPr>
        <p:spPr>
          <a:xfrm>
            <a:off x="625969" y="1487523"/>
            <a:ext cx="914033" cy="369332"/>
          </a:xfrm>
          <a:prstGeom prst="rect">
            <a:avLst/>
          </a:prstGeom>
          <a:noFill/>
        </p:spPr>
        <p:txBody>
          <a:bodyPr wrap="none" rtlCol="0">
            <a:spAutoFit/>
          </a:bodyPr>
          <a:lstStyle/>
          <a:p>
            <a:r>
              <a:rPr lang="en-US" dirty="0">
                <a:solidFill>
                  <a:srgbClr val="00FFFF"/>
                </a:solidFill>
              </a:rPr>
              <a:t>Renter</a:t>
            </a:r>
          </a:p>
        </p:txBody>
      </p:sp>
      <p:sp>
        <p:nvSpPr>
          <p:cNvPr id="21" name="TextBox 20">
            <a:extLst>
              <a:ext uri="{FF2B5EF4-FFF2-40B4-BE49-F238E27FC236}">
                <a16:creationId xmlns:a16="http://schemas.microsoft.com/office/drawing/2014/main" id="{5BF0B04C-063A-41B3-8DD5-FB5088D6E361}"/>
              </a:ext>
            </a:extLst>
          </p:cNvPr>
          <p:cNvSpPr txBox="1"/>
          <p:nvPr/>
        </p:nvSpPr>
        <p:spPr>
          <a:xfrm>
            <a:off x="3462825" y="1485105"/>
            <a:ext cx="938077" cy="369332"/>
          </a:xfrm>
          <a:prstGeom prst="rect">
            <a:avLst/>
          </a:prstGeom>
          <a:noFill/>
        </p:spPr>
        <p:txBody>
          <a:bodyPr wrap="none" rtlCol="0">
            <a:spAutoFit/>
          </a:bodyPr>
          <a:lstStyle/>
          <a:p>
            <a:r>
              <a:rPr lang="en-US" dirty="0">
                <a:solidFill>
                  <a:srgbClr val="00FFFF"/>
                </a:solidFill>
              </a:rPr>
              <a:t>Owner</a:t>
            </a:r>
          </a:p>
        </p:txBody>
      </p:sp>
      <p:cxnSp>
        <p:nvCxnSpPr>
          <p:cNvPr id="8" name="Straight Arrow Connector 7">
            <a:extLst>
              <a:ext uri="{FF2B5EF4-FFF2-40B4-BE49-F238E27FC236}">
                <a16:creationId xmlns:a16="http://schemas.microsoft.com/office/drawing/2014/main" id="{0DC3148B-E9EC-4F5C-8975-3BC6FF8B2E12}"/>
              </a:ext>
            </a:extLst>
          </p:cNvPr>
          <p:cNvCxnSpPr>
            <a:cxnSpLocks/>
          </p:cNvCxnSpPr>
          <p:nvPr/>
        </p:nvCxnSpPr>
        <p:spPr>
          <a:xfrm>
            <a:off x="8152689" y="5687537"/>
            <a:ext cx="495657"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31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8F3-12E0-45DD-8590-257D5BA0C110}"/>
              </a:ext>
            </a:extLst>
          </p:cNvPr>
          <p:cNvSpPr>
            <a:spLocks noGrp="1"/>
          </p:cNvSpPr>
          <p:nvPr>
            <p:ph type="title"/>
          </p:nvPr>
        </p:nvSpPr>
        <p:spPr>
          <a:xfrm>
            <a:off x="581025" y="114715"/>
            <a:ext cx="10515600" cy="1325563"/>
          </a:xfrm>
        </p:spPr>
        <p:txBody>
          <a:bodyPr/>
          <a:lstStyle/>
          <a:p>
            <a:r>
              <a:rPr lang="en-US" dirty="0"/>
              <a:t>The delivery meeting flow</a:t>
            </a:r>
          </a:p>
        </p:txBody>
      </p:sp>
      <p:pic>
        <p:nvPicPr>
          <p:cNvPr id="15" name="Content Placeholder 14" descr="Diagram, box and whisker chart&#10;&#10;Description automatically generated">
            <a:extLst>
              <a:ext uri="{FF2B5EF4-FFF2-40B4-BE49-F238E27FC236}">
                <a16:creationId xmlns:a16="http://schemas.microsoft.com/office/drawing/2014/main" id="{A0814B3B-ACE3-4530-BC1F-F2CF849FDE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72937" y="74153"/>
            <a:ext cx="3199987" cy="6669132"/>
          </a:xfrm>
          <a:prstGeom prst="roundRect">
            <a:avLst>
              <a:gd name="adj" fmla="val 3649"/>
            </a:avLst>
          </a:prstGeom>
        </p:spPr>
      </p:pic>
      <p:pic>
        <p:nvPicPr>
          <p:cNvPr id="17" name="Picture 16">
            <a:extLst>
              <a:ext uri="{FF2B5EF4-FFF2-40B4-BE49-F238E27FC236}">
                <a16:creationId xmlns:a16="http://schemas.microsoft.com/office/drawing/2014/main" id="{37E72542-0A1B-4B72-BF23-DE6487B40A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5969" y="1854438"/>
            <a:ext cx="2387792" cy="4908239"/>
          </a:xfrm>
          <a:prstGeom prst="rect">
            <a:avLst/>
          </a:prstGeom>
        </p:spPr>
      </p:pic>
      <p:pic>
        <p:nvPicPr>
          <p:cNvPr id="19" name="Picture 18">
            <a:extLst>
              <a:ext uri="{FF2B5EF4-FFF2-40B4-BE49-F238E27FC236}">
                <a16:creationId xmlns:a16="http://schemas.microsoft.com/office/drawing/2014/main" id="{245AD9CF-2EF9-47EA-9FE1-40301DCA13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62825" y="1854438"/>
            <a:ext cx="2324956" cy="4908240"/>
          </a:xfrm>
          <a:prstGeom prst="rect">
            <a:avLst/>
          </a:prstGeom>
        </p:spPr>
      </p:pic>
      <p:sp>
        <p:nvSpPr>
          <p:cNvPr id="20" name="TextBox 19">
            <a:extLst>
              <a:ext uri="{FF2B5EF4-FFF2-40B4-BE49-F238E27FC236}">
                <a16:creationId xmlns:a16="http://schemas.microsoft.com/office/drawing/2014/main" id="{7F71558A-1691-42A2-98AF-13BAF65D671D}"/>
              </a:ext>
            </a:extLst>
          </p:cNvPr>
          <p:cNvSpPr txBox="1"/>
          <p:nvPr/>
        </p:nvSpPr>
        <p:spPr>
          <a:xfrm>
            <a:off x="625969" y="1487523"/>
            <a:ext cx="914033" cy="369332"/>
          </a:xfrm>
          <a:prstGeom prst="rect">
            <a:avLst/>
          </a:prstGeom>
          <a:noFill/>
        </p:spPr>
        <p:txBody>
          <a:bodyPr wrap="none" rtlCol="0">
            <a:spAutoFit/>
          </a:bodyPr>
          <a:lstStyle/>
          <a:p>
            <a:r>
              <a:rPr lang="en-US" dirty="0">
                <a:solidFill>
                  <a:srgbClr val="00FFFF"/>
                </a:solidFill>
              </a:rPr>
              <a:t>Renter</a:t>
            </a:r>
          </a:p>
        </p:txBody>
      </p:sp>
      <p:sp>
        <p:nvSpPr>
          <p:cNvPr id="21" name="TextBox 20">
            <a:extLst>
              <a:ext uri="{FF2B5EF4-FFF2-40B4-BE49-F238E27FC236}">
                <a16:creationId xmlns:a16="http://schemas.microsoft.com/office/drawing/2014/main" id="{5BF0B04C-063A-41B3-8DD5-FB5088D6E361}"/>
              </a:ext>
            </a:extLst>
          </p:cNvPr>
          <p:cNvSpPr txBox="1"/>
          <p:nvPr/>
        </p:nvSpPr>
        <p:spPr>
          <a:xfrm>
            <a:off x="3462825" y="1485105"/>
            <a:ext cx="938077" cy="369332"/>
          </a:xfrm>
          <a:prstGeom prst="rect">
            <a:avLst/>
          </a:prstGeom>
          <a:noFill/>
        </p:spPr>
        <p:txBody>
          <a:bodyPr wrap="none" rtlCol="0">
            <a:spAutoFit/>
          </a:bodyPr>
          <a:lstStyle/>
          <a:p>
            <a:r>
              <a:rPr lang="en-US" dirty="0">
                <a:solidFill>
                  <a:srgbClr val="00FFFF"/>
                </a:solidFill>
              </a:rPr>
              <a:t>Owner</a:t>
            </a:r>
          </a:p>
        </p:txBody>
      </p:sp>
      <p:cxnSp>
        <p:nvCxnSpPr>
          <p:cNvPr id="8" name="Straight Arrow Connector 7">
            <a:extLst>
              <a:ext uri="{FF2B5EF4-FFF2-40B4-BE49-F238E27FC236}">
                <a16:creationId xmlns:a16="http://schemas.microsoft.com/office/drawing/2014/main" id="{793EB164-2F4F-4134-AE78-1BFD7D8D39BF}"/>
              </a:ext>
            </a:extLst>
          </p:cNvPr>
          <p:cNvCxnSpPr>
            <a:cxnSpLocks/>
          </p:cNvCxnSpPr>
          <p:nvPr/>
        </p:nvCxnSpPr>
        <p:spPr>
          <a:xfrm>
            <a:off x="8109960" y="6636121"/>
            <a:ext cx="495657"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274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B121-D437-43C2-9591-AD269E7145FE}"/>
              </a:ext>
            </a:extLst>
          </p:cNvPr>
          <p:cNvSpPr>
            <a:spLocks noGrp="1"/>
          </p:cNvSpPr>
          <p:nvPr>
            <p:ph type="title"/>
          </p:nvPr>
        </p:nvSpPr>
        <p:spPr/>
        <p:txBody>
          <a:bodyPr/>
          <a:lstStyle/>
          <a:p>
            <a:r>
              <a:rPr lang="en-US" dirty="0"/>
              <a:t>Disagreement cases</a:t>
            </a:r>
          </a:p>
        </p:txBody>
      </p:sp>
      <p:sp>
        <p:nvSpPr>
          <p:cNvPr id="3" name="Text Placeholder 2">
            <a:extLst>
              <a:ext uri="{FF2B5EF4-FFF2-40B4-BE49-F238E27FC236}">
                <a16:creationId xmlns:a16="http://schemas.microsoft.com/office/drawing/2014/main" id="{8B37DBEA-0F17-47F7-AE03-47603702E1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01731920"/>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B52D2C-D2EC-4D69-B3C6-75B6A7F40F63}"/>
              </a:ext>
            </a:extLst>
          </p:cNvPr>
          <p:cNvSpPr>
            <a:spLocks noGrp="1"/>
          </p:cNvSpPr>
          <p:nvPr>
            <p:ph type="title"/>
          </p:nvPr>
        </p:nvSpPr>
        <p:spPr>
          <a:xfrm>
            <a:off x="838200" y="2766218"/>
            <a:ext cx="10515600" cy="1325563"/>
          </a:xfrm>
        </p:spPr>
        <p:txBody>
          <a:bodyPr anchor="ctr">
            <a:normAutofit/>
          </a:bodyPr>
          <a:lstStyle/>
          <a:p>
            <a:pPr algn="ctr"/>
            <a:r>
              <a:rPr lang="en-US" sz="8800" dirty="0"/>
              <a:t>Problem</a:t>
            </a:r>
          </a:p>
        </p:txBody>
      </p:sp>
    </p:spTree>
    <p:extLst>
      <p:ext uri="{BB962C8B-B14F-4D97-AF65-F5344CB8AC3E}">
        <p14:creationId xmlns:p14="http://schemas.microsoft.com/office/powerpoint/2010/main" val="760791847"/>
      </p:ext>
    </p:extLst>
  </p:cSld>
  <p:clrMapOvr>
    <a:masterClrMapping/>
  </p:clrMapOvr>
  <mc:AlternateContent xmlns:mc="http://schemas.openxmlformats.org/markup-compatibility/2006" xmlns:p14="http://schemas.microsoft.com/office/powerpoint/2010/main">
    <mc:Choice Requires="p14">
      <p:transition spd="med" p14:dur="700" advTm="400">
        <p:fade/>
      </p:transition>
    </mc:Choice>
    <mc:Fallback xmlns="">
      <p:transition spd="med" advTm="4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0032-7FF9-4696-AE42-FD3E87DBA12D}"/>
              </a:ext>
            </a:extLst>
          </p:cNvPr>
          <p:cNvSpPr>
            <a:spLocks noGrp="1"/>
          </p:cNvSpPr>
          <p:nvPr>
            <p:ph type="title"/>
          </p:nvPr>
        </p:nvSpPr>
        <p:spPr/>
        <p:txBody>
          <a:bodyPr/>
          <a:lstStyle/>
          <a:p>
            <a:r>
              <a:rPr lang="en-US" dirty="0"/>
              <a:t>Disagreement cases</a:t>
            </a:r>
          </a:p>
        </p:txBody>
      </p:sp>
      <p:sp>
        <p:nvSpPr>
          <p:cNvPr id="3" name="Content Placeholder 2">
            <a:extLst>
              <a:ext uri="{FF2B5EF4-FFF2-40B4-BE49-F238E27FC236}">
                <a16:creationId xmlns:a16="http://schemas.microsoft.com/office/drawing/2014/main" id="{9E46040B-FE7F-45E9-960E-1E6FDB0830B9}"/>
              </a:ext>
            </a:extLst>
          </p:cNvPr>
          <p:cNvSpPr>
            <a:spLocks noGrp="1"/>
          </p:cNvSpPr>
          <p:nvPr>
            <p:ph idx="1"/>
          </p:nvPr>
        </p:nvSpPr>
        <p:spPr>
          <a:xfrm>
            <a:off x="838199" y="1538287"/>
            <a:ext cx="10515600" cy="2128838"/>
          </a:xfrm>
          <a:prstGeom prst="rect">
            <a:avLst/>
          </a:prstGeom>
        </p:spPr>
        <p:txBody>
          <a:bodyPr>
            <a:normAutofit/>
          </a:bodyPr>
          <a:lstStyle/>
          <a:p>
            <a:pPr marL="0" indent="0">
              <a:buNone/>
            </a:pPr>
            <a:r>
              <a:rPr lang="en-US" sz="2400" dirty="0"/>
              <a:t>When returning the tool to the owner after the rent. If the owner claims the tool was damaged and the renter denies damaging it, the app will prompt them to take picture and videos of the tool. Then, after they’re done, a disagreement case </a:t>
            </a:r>
          </a:p>
          <a:p>
            <a:pPr marL="0" indent="0">
              <a:spcBef>
                <a:spcPts val="0"/>
              </a:spcBef>
              <a:buNone/>
            </a:pPr>
            <a:r>
              <a:rPr lang="en-US" sz="2400" dirty="0"/>
              <a:t>will be created.</a:t>
            </a:r>
          </a:p>
        </p:txBody>
      </p:sp>
      <p:pic>
        <p:nvPicPr>
          <p:cNvPr id="5" name="Picture 4" descr="Graphical user interface, text, application, email&#10;&#10;Description automatically generated">
            <a:extLst>
              <a:ext uri="{FF2B5EF4-FFF2-40B4-BE49-F238E27FC236}">
                <a16:creationId xmlns:a16="http://schemas.microsoft.com/office/drawing/2014/main" id="{15C91C8E-3413-4169-818E-681794984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078" y="2616949"/>
            <a:ext cx="4305658" cy="3875926"/>
          </a:xfrm>
          <a:prstGeom prst="roundRect">
            <a:avLst>
              <a:gd name="adj" fmla="val 2317"/>
            </a:avLst>
          </a:prstGeom>
        </p:spPr>
      </p:pic>
      <p:sp>
        <p:nvSpPr>
          <p:cNvPr id="6" name="Content Placeholder 2">
            <a:extLst>
              <a:ext uri="{FF2B5EF4-FFF2-40B4-BE49-F238E27FC236}">
                <a16:creationId xmlns:a16="http://schemas.microsoft.com/office/drawing/2014/main" id="{E633D1E3-F2C5-4B72-AF81-22281A992C61}"/>
              </a:ext>
            </a:extLst>
          </p:cNvPr>
          <p:cNvSpPr txBox="1">
            <a:spLocks/>
          </p:cNvSpPr>
          <p:nvPr/>
        </p:nvSpPr>
        <p:spPr>
          <a:xfrm>
            <a:off x="838199" y="3429000"/>
            <a:ext cx="5257800" cy="2595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eaLnBrk="1" latinLnBrk="0" hangingPunct="1">
              <a:lnSpc>
                <a:spcPct val="90000"/>
              </a:lnSpc>
              <a:spcBef>
                <a:spcPts val="1000"/>
              </a:spcBef>
              <a:spcAft>
                <a:spcPts val="0"/>
              </a:spcAft>
              <a:buNone/>
            </a:pPr>
            <a:r>
              <a:rPr lang="en-US" sz="2400" kern="1200" dirty="0">
                <a:solidFill>
                  <a:srgbClr val="FFFFFF"/>
                </a:solidFill>
                <a:effectLst/>
                <a:latin typeface="Century Gothic" panose="020B0502020202020204" pitchFamily="34" charset="0"/>
                <a:ea typeface="+mn-ea"/>
                <a:cs typeface="+mn-cs"/>
              </a:rPr>
              <a:t>An admin will then have to review the case and arrive to a decision. The admin will use the pictures and videos taken before the renter took the tool and after to arrive to the decision. Once he/she does, a notification will be sent to the renter and owner informing them of the decision.</a:t>
            </a:r>
            <a:endParaRPr lang="en-US" sz="2400" dirty="0">
              <a:effectLst/>
            </a:endParaRPr>
          </a:p>
        </p:txBody>
      </p:sp>
      <p:sp>
        <p:nvSpPr>
          <p:cNvPr id="8" name="TextBox 7">
            <a:extLst>
              <a:ext uri="{FF2B5EF4-FFF2-40B4-BE49-F238E27FC236}">
                <a16:creationId xmlns:a16="http://schemas.microsoft.com/office/drawing/2014/main" id="{78909635-E5A5-49AF-AFFC-035EE41A48F3}"/>
              </a:ext>
            </a:extLst>
          </p:cNvPr>
          <p:cNvSpPr txBox="1"/>
          <p:nvPr/>
        </p:nvSpPr>
        <p:spPr>
          <a:xfrm>
            <a:off x="6981467" y="6492875"/>
            <a:ext cx="4996881" cy="307777"/>
          </a:xfrm>
          <a:prstGeom prst="rect">
            <a:avLst/>
          </a:prstGeom>
          <a:noFill/>
        </p:spPr>
        <p:txBody>
          <a:bodyPr wrap="none" rtlCol="0">
            <a:spAutoFit/>
          </a:bodyPr>
          <a:lstStyle/>
          <a:p>
            <a:r>
              <a:rPr lang="en-US" sz="1400" dirty="0">
                <a:solidFill>
                  <a:schemeClr val="tx1">
                    <a:lumMod val="75000"/>
                  </a:schemeClr>
                </a:solidFill>
              </a:rPr>
              <a:t>Screenshot of disagreement case page in admin panel</a:t>
            </a:r>
          </a:p>
        </p:txBody>
      </p:sp>
    </p:spTree>
    <p:extLst>
      <p:ext uri="{BB962C8B-B14F-4D97-AF65-F5344CB8AC3E}">
        <p14:creationId xmlns:p14="http://schemas.microsoft.com/office/powerpoint/2010/main" val="29389179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B52D2C-D2EC-4D69-B3C6-75B6A7F40F63}"/>
              </a:ext>
            </a:extLst>
          </p:cNvPr>
          <p:cNvSpPr>
            <a:spLocks noGrp="1"/>
          </p:cNvSpPr>
          <p:nvPr>
            <p:ph type="title"/>
          </p:nvPr>
        </p:nvSpPr>
        <p:spPr>
          <a:xfrm>
            <a:off x="838200" y="2766218"/>
            <a:ext cx="10515600" cy="1325563"/>
          </a:xfrm>
        </p:spPr>
        <p:txBody>
          <a:bodyPr anchor="ctr">
            <a:normAutofit/>
          </a:bodyPr>
          <a:lstStyle/>
          <a:p>
            <a:pPr algn="ctr"/>
            <a:r>
              <a:rPr lang="en-US" sz="7200" dirty="0"/>
              <a:t>How was it built?</a:t>
            </a:r>
          </a:p>
        </p:txBody>
      </p:sp>
    </p:spTree>
    <p:extLst>
      <p:ext uri="{BB962C8B-B14F-4D97-AF65-F5344CB8AC3E}">
        <p14:creationId xmlns:p14="http://schemas.microsoft.com/office/powerpoint/2010/main" val="164435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C334-E489-4DE4-8BC2-A3C4519E4A3B}"/>
              </a:ext>
            </a:extLst>
          </p:cNvPr>
          <p:cNvSpPr>
            <a:spLocks noGrp="1"/>
          </p:cNvSpPr>
          <p:nvPr>
            <p:ph type="title"/>
          </p:nvPr>
        </p:nvSpPr>
        <p:spPr/>
        <p:txBody>
          <a:bodyPr/>
          <a:lstStyle/>
          <a:p>
            <a:r>
              <a:rPr lang="en-US" dirty="0"/>
              <a:t>The front-end</a:t>
            </a:r>
          </a:p>
        </p:txBody>
      </p:sp>
      <p:sp>
        <p:nvSpPr>
          <p:cNvPr id="3" name="Content Placeholder 2">
            <a:extLst>
              <a:ext uri="{FF2B5EF4-FFF2-40B4-BE49-F238E27FC236}">
                <a16:creationId xmlns:a16="http://schemas.microsoft.com/office/drawing/2014/main" id="{4586A2EE-6396-4B08-A9EB-9DFA2B2CB983}"/>
              </a:ext>
            </a:extLst>
          </p:cNvPr>
          <p:cNvSpPr>
            <a:spLocks noGrp="1"/>
          </p:cNvSpPr>
          <p:nvPr>
            <p:ph idx="1"/>
          </p:nvPr>
        </p:nvSpPr>
        <p:spPr>
          <a:xfrm>
            <a:off x="838200" y="1825625"/>
            <a:ext cx="10515600" cy="4486275"/>
          </a:xfrm>
        </p:spPr>
        <p:txBody>
          <a:bodyPr/>
          <a:lstStyle/>
          <a:p>
            <a:pPr marL="0" indent="0">
              <a:buNone/>
            </a:pPr>
            <a:r>
              <a:rPr lang="en-US" dirty="0"/>
              <a:t>The apps are built using the Flutter framework by Google.</a:t>
            </a:r>
          </a:p>
          <a:p>
            <a:r>
              <a:rPr lang="en-US" sz="2400" dirty="0"/>
              <a:t>Flutter allows the developer to create apps on multiple platforms using a single code base.</a:t>
            </a:r>
            <a:endParaRPr lang="en-US" dirty="0"/>
          </a:p>
          <a:p>
            <a:pPr marL="0" indent="0">
              <a:buNone/>
            </a:pPr>
            <a:endParaRPr lang="en-US" dirty="0"/>
          </a:p>
          <a:p>
            <a:pPr marL="0" indent="0">
              <a:buNone/>
            </a:pPr>
            <a:r>
              <a:rPr lang="en-US" dirty="0"/>
              <a:t>Rentool has three apps.</a:t>
            </a:r>
          </a:p>
          <a:p>
            <a:r>
              <a:rPr lang="en-US" sz="2400" dirty="0"/>
              <a:t>An android app. </a:t>
            </a:r>
          </a:p>
          <a:p>
            <a:pPr lvl="1"/>
            <a:r>
              <a:rPr lang="en-US" sz="1200" dirty="0"/>
              <a:t>Available on Google Play: </a:t>
            </a:r>
            <a:r>
              <a:rPr lang="en-US" sz="1200" dirty="0">
                <a:solidFill>
                  <a:srgbClr val="00FFFF"/>
                </a:solidFill>
              </a:rPr>
              <a:t>shorturl.at/ovD57</a:t>
            </a:r>
          </a:p>
          <a:p>
            <a:r>
              <a:rPr lang="en-US" sz="2400" dirty="0"/>
              <a:t>A web app.</a:t>
            </a:r>
          </a:p>
          <a:p>
            <a:pPr lvl="1"/>
            <a:r>
              <a:rPr lang="en-US" sz="1200" dirty="0"/>
              <a:t>hosted on </a:t>
            </a:r>
            <a:r>
              <a:rPr lang="en-US" sz="1200" i="1" dirty="0">
                <a:solidFill>
                  <a:srgbClr val="00FFFF"/>
                </a:solidFill>
              </a:rPr>
              <a:t>https://rentool.site</a:t>
            </a:r>
            <a:r>
              <a:rPr lang="en-US" sz="1200" dirty="0"/>
              <a:t>.</a:t>
            </a:r>
          </a:p>
          <a:p>
            <a:r>
              <a:rPr lang="en-US" sz="2400" dirty="0"/>
              <a:t>An iOS app.</a:t>
            </a:r>
          </a:p>
        </p:txBody>
      </p:sp>
      <p:pic>
        <p:nvPicPr>
          <p:cNvPr id="5" name="Graphic 4">
            <a:extLst>
              <a:ext uri="{FF2B5EF4-FFF2-40B4-BE49-F238E27FC236}">
                <a16:creationId xmlns:a16="http://schemas.microsoft.com/office/drawing/2014/main" id="{9181838B-00D8-45EA-A2E0-A81082B1A8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16568" y="4570711"/>
            <a:ext cx="2048899" cy="1741189"/>
          </a:xfrm>
          <a:prstGeom prst="rect">
            <a:avLst/>
          </a:prstGeom>
        </p:spPr>
      </p:pic>
      <p:pic>
        <p:nvPicPr>
          <p:cNvPr id="6" name="Graphic 5">
            <a:extLst>
              <a:ext uri="{FF2B5EF4-FFF2-40B4-BE49-F238E27FC236}">
                <a16:creationId xmlns:a16="http://schemas.microsoft.com/office/drawing/2014/main" id="{E70A4A19-4898-4858-B017-6F11A2796A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2961" y="5254982"/>
            <a:ext cx="949325" cy="949325"/>
          </a:xfrm>
          <a:prstGeom prst="roundRect">
            <a:avLst>
              <a:gd name="adj" fmla="val 11789"/>
            </a:avLst>
          </a:prstGeom>
        </p:spPr>
      </p:pic>
      <p:sp>
        <p:nvSpPr>
          <p:cNvPr id="7" name="TextBox 6">
            <a:extLst>
              <a:ext uri="{FF2B5EF4-FFF2-40B4-BE49-F238E27FC236}">
                <a16:creationId xmlns:a16="http://schemas.microsoft.com/office/drawing/2014/main" id="{77A4FF60-0AC8-465F-8816-0F98D5DFBD3C}"/>
              </a:ext>
            </a:extLst>
          </p:cNvPr>
          <p:cNvSpPr txBox="1"/>
          <p:nvPr/>
        </p:nvSpPr>
        <p:spPr>
          <a:xfrm>
            <a:off x="8110343" y="6200616"/>
            <a:ext cx="1194558" cy="246221"/>
          </a:xfrm>
          <a:prstGeom prst="rect">
            <a:avLst/>
          </a:prstGeom>
          <a:noFill/>
        </p:spPr>
        <p:txBody>
          <a:bodyPr wrap="none" rtlCol="0">
            <a:spAutoFit/>
          </a:bodyPr>
          <a:lstStyle/>
          <a:p>
            <a:pPr algn="ctr"/>
            <a:r>
              <a:rPr lang="en-US" sz="1000" dirty="0"/>
              <a:t>Google play link</a:t>
            </a:r>
          </a:p>
        </p:txBody>
      </p:sp>
    </p:spTree>
    <p:extLst>
      <p:ext uri="{BB962C8B-B14F-4D97-AF65-F5344CB8AC3E}">
        <p14:creationId xmlns:p14="http://schemas.microsoft.com/office/powerpoint/2010/main" val="118845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9858-F538-4B2D-8A5B-F2960E8B0C3D}"/>
              </a:ext>
            </a:extLst>
          </p:cNvPr>
          <p:cNvSpPr>
            <a:spLocks noGrp="1"/>
          </p:cNvSpPr>
          <p:nvPr>
            <p:ph type="title"/>
          </p:nvPr>
        </p:nvSpPr>
        <p:spPr/>
        <p:txBody>
          <a:bodyPr/>
          <a:lstStyle/>
          <a:p>
            <a:r>
              <a:rPr lang="en-US" dirty="0"/>
              <a:t>The back-end</a:t>
            </a:r>
          </a:p>
        </p:txBody>
      </p:sp>
      <p:sp>
        <p:nvSpPr>
          <p:cNvPr id="3" name="Content Placeholder 2">
            <a:extLst>
              <a:ext uri="{FF2B5EF4-FFF2-40B4-BE49-F238E27FC236}">
                <a16:creationId xmlns:a16="http://schemas.microsoft.com/office/drawing/2014/main" id="{0335A850-166D-430C-B505-89F7417D3A69}"/>
              </a:ext>
            </a:extLst>
          </p:cNvPr>
          <p:cNvSpPr>
            <a:spLocks noGrp="1"/>
          </p:cNvSpPr>
          <p:nvPr>
            <p:ph idx="1"/>
          </p:nvPr>
        </p:nvSpPr>
        <p:spPr>
          <a:xfrm>
            <a:off x="838199" y="1825625"/>
            <a:ext cx="10944183" cy="2336177"/>
          </a:xfrm>
        </p:spPr>
        <p:txBody>
          <a:bodyPr>
            <a:normAutofit/>
          </a:bodyPr>
          <a:lstStyle/>
          <a:p>
            <a:r>
              <a:rPr lang="en-US" b="1" dirty="0"/>
              <a:t>The system is deployed in the cloud using Firebase.</a:t>
            </a:r>
          </a:p>
          <a:p>
            <a:pPr lvl="1"/>
            <a:r>
              <a:rPr lang="en-US" sz="1600" dirty="0"/>
              <a:t>Firebase Authentication for users’ authentication.</a:t>
            </a:r>
          </a:p>
          <a:p>
            <a:pPr lvl="1"/>
            <a:r>
              <a:rPr lang="en-US" sz="1600" dirty="0"/>
              <a:t>Firestore as the database.</a:t>
            </a:r>
          </a:p>
          <a:p>
            <a:pPr lvl="1"/>
            <a:r>
              <a:rPr lang="en-US" sz="1600" dirty="0"/>
              <a:t>Cloud functions for running backend code.</a:t>
            </a:r>
          </a:p>
          <a:p>
            <a:pPr lvl="1"/>
            <a:r>
              <a:rPr lang="en-US" sz="1600" dirty="0"/>
              <a:t>Cloud Storage for storing the pictures videos and any other files the system needs.</a:t>
            </a:r>
          </a:p>
          <a:p>
            <a:pPr lvl="1"/>
            <a:r>
              <a:rPr lang="en-US" sz="1600" dirty="0"/>
              <a:t>Firebase Cloud Messaging for sending push notifications to users' devices.</a:t>
            </a:r>
          </a:p>
          <a:p>
            <a:pPr lvl="1"/>
            <a:r>
              <a:rPr lang="en-US" sz="1600" dirty="0"/>
              <a:t>And Firebase Hosting for hosting the web app.</a:t>
            </a:r>
          </a:p>
          <a:p>
            <a:endParaRPr lang="en-US" sz="2000" dirty="0"/>
          </a:p>
          <a:p>
            <a:pPr marL="0" indent="0">
              <a:buNone/>
            </a:pPr>
            <a:endParaRPr lang="en-US" sz="2000" dirty="0"/>
          </a:p>
          <a:p>
            <a:endParaRPr lang="en-US" b="1" dirty="0"/>
          </a:p>
        </p:txBody>
      </p:sp>
      <p:pic>
        <p:nvPicPr>
          <p:cNvPr id="7" name="Graphic 6">
            <a:extLst>
              <a:ext uri="{FF2B5EF4-FFF2-40B4-BE49-F238E27FC236}">
                <a16:creationId xmlns:a16="http://schemas.microsoft.com/office/drawing/2014/main" id="{EED4768A-4A9A-4810-91F5-7A816BC750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40087" y="1825625"/>
            <a:ext cx="813713" cy="1325564"/>
          </a:xfrm>
          <a:prstGeom prst="rect">
            <a:avLst/>
          </a:prstGeom>
        </p:spPr>
      </p:pic>
      <p:pic>
        <p:nvPicPr>
          <p:cNvPr id="11" name="Graphic 10">
            <a:extLst>
              <a:ext uri="{FF2B5EF4-FFF2-40B4-BE49-F238E27FC236}">
                <a16:creationId xmlns:a16="http://schemas.microsoft.com/office/drawing/2014/main" id="{08F3696D-8B40-4C82-8CA5-DBCF513941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26811" y="5561181"/>
            <a:ext cx="1971792" cy="487908"/>
          </a:xfrm>
          <a:prstGeom prst="rect">
            <a:avLst/>
          </a:prstGeom>
        </p:spPr>
      </p:pic>
      <p:pic>
        <p:nvPicPr>
          <p:cNvPr id="13" name="Graphic 12">
            <a:extLst>
              <a:ext uri="{FF2B5EF4-FFF2-40B4-BE49-F238E27FC236}">
                <a16:creationId xmlns:a16="http://schemas.microsoft.com/office/drawing/2014/main" id="{3502F85C-63CE-4981-833E-22515C947C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81570" y="4516814"/>
            <a:ext cx="2317033" cy="300588"/>
          </a:xfrm>
          <a:prstGeom prst="rect">
            <a:avLst/>
          </a:prstGeom>
        </p:spPr>
      </p:pic>
      <p:sp>
        <p:nvSpPr>
          <p:cNvPr id="18" name="TextBox 17">
            <a:extLst>
              <a:ext uri="{FF2B5EF4-FFF2-40B4-BE49-F238E27FC236}">
                <a16:creationId xmlns:a16="http://schemas.microsoft.com/office/drawing/2014/main" id="{D67AAE3F-A73E-47ED-A88B-B823AD77EB80}"/>
              </a:ext>
            </a:extLst>
          </p:cNvPr>
          <p:cNvSpPr txBox="1"/>
          <p:nvPr/>
        </p:nvSpPr>
        <p:spPr>
          <a:xfrm>
            <a:off x="838199" y="4176186"/>
            <a:ext cx="8169068" cy="1384995"/>
          </a:xfrm>
          <a:prstGeom prst="rect">
            <a:avLst/>
          </a:prstGeom>
          <a:noFill/>
        </p:spPr>
        <p:txBody>
          <a:bodyPr wrap="square" rtlCol="0">
            <a:spAutoFit/>
          </a:bodyPr>
          <a:lstStyle/>
          <a:p>
            <a:pPr marL="285750" indent="-285750">
              <a:buFont typeface="Arial" panose="020B0604020202020204" pitchFamily="34" charset="0"/>
              <a:buChar char="•"/>
            </a:pPr>
            <a:r>
              <a:rPr lang="en-US" sz="2800" b="1" dirty="0"/>
              <a:t>Checkout is the payment gateway used to handle payments.</a:t>
            </a:r>
          </a:p>
          <a:p>
            <a:pPr marL="285750" indent="-285750">
              <a:buFont typeface="Arial" panose="020B0604020202020204" pitchFamily="34" charset="0"/>
              <a:buChar char="•"/>
            </a:pPr>
            <a:endParaRPr lang="en-US" sz="2800" dirty="0"/>
          </a:p>
        </p:txBody>
      </p:sp>
      <p:sp>
        <p:nvSpPr>
          <p:cNvPr id="19" name="TextBox 18">
            <a:extLst>
              <a:ext uri="{FF2B5EF4-FFF2-40B4-BE49-F238E27FC236}">
                <a16:creationId xmlns:a16="http://schemas.microsoft.com/office/drawing/2014/main" id="{822A819C-1C70-4F2D-8254-7A453843AEC0}"/>
              </a:ext>
            </a:extLst>
          </p:cNvPr>
          <p:cNvSpPr txBox="1"/>
          <p:nvPr/>
        </p:nvSpPr>
        <p:spPr>
          <a:xfrm>
            <a:off x="838199" y="5533410"/>
            <a:ext cx="7063152" cy="954107"/>
          </a:xfrm>
          <a:prstGeom prst="rect">
            <a:avLst/>
          </a:prstGeom>
          <a:noFill/>
        </p:spPr>
        <p:txBody>
          <a:bodyPr wrap="none" rtlCol="0">
            <a:spAutoFit/>
          </a:bodyPr>
          <a:lstStyle/>
          <a:p>
            <a:pPr marL="285750" indent="-285750">
              <a:buFont typeface="Arial" panose="020B0604020202020204" pitchFamily="34" charset="0"/>
              <a:buChar char="•"/>
            </a:pPr>
            <a:r>
              <a:rPr lang="en-US" sz="2800" b="1" dirty="0"/>
              <a:t>For searching the system uses Algolia.</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09708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7695-9826-448B-80F0-7A405347FC7B}"/>
              </a:ext>
            </a:extLst>
          </p:cNvPr>
          <p:cNvSpPr>
            <a:spLocks noGrp="1"/>
          </p:cNvSpPr>
          <p:nvPr>
            <p:ph type="title"/>
          </p:nvPr>
        </p:nvSpPr>
        <p:spPr/>
        <p:txBody>
          <a:bodyPr/>
          <a:lstStyle/>
          <a:p>
            <a:r>
              <a:rPr lang="en-US" dirty="0"/>
              <a:t>Authentication</a:t>
            </a:r>
          </a:p>
        </p:txBody>
      </p:sp>
      <p:pic>
        <p:nvPicPr>
          <p:cNvPr id="4" name="Graphic 3">
            <a:extLst>
              <a:ext uri="{FF2B5EF4-FFF2-40B4-BE49-F238E27FC236}">
                <a16:creationId xmlns:a16="http://schemas.microsoft.com/office/drawing/2014/main" id="{44EC45D0-1D79-4374-BD91-7BBA48B6D7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04564" y="3646577"/>
            <a:ext cx="942886" cy="942886"/>
          </a:xfrm>
          <a:prstGeom prst="rect">
            <a:avLst/>
          </a:prstGeom>
        </p:spPr>
      </p:pic>
    </p:spTree>
    <p:extLst>
      <p:ext uri="{BB962C8B-B14F-4D97-AF65-F5344CB8AC3E}">
        <p14:creationId xmlns:p14="http://schemas.microsoft.com/office/powerpoint/2010/main" val="22279858"/>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4CE2-0994-45AD-A0A9-3B9A8A20946D}"/>
              </a:ext>
            </a:extLst>
          </p:cNvPr>
          <p:cNvSpPr>
            <a:spLocks noGrp="1"/>
          </p:cNvSpPr>
          <p:nvPr>
            <p:ph type="title"/>
          </p:nvPr>
        </p:nvSpPr>
        <p:spPr/>
        <p:txBody>
          <a:bodyPr/>
          <a:lstStyle/>
          <a:p>
            <a:r>
              <a:rPr lang="en-US" dirty="0"/>
              <a:t>Authentication</a:t>
            </a:r>
          </a:p>
        </p:txBody>
      </p:sp>
      <p:sp>
        <p:nvSpPr>
          <p:cNvPr id="3" name="Content Placeholder 2">
            <a:extLst>
              <a:ext uri="{FF2B5EF4-FFF2-40B4-BE49-F238E27FC236}">
                <a16:creationId xmlns:a16="http://schemas.microsoft.com/office/drawing/2014/main" id="{5A81C71A-557B-4899-B8CC-2828BD9D9FE8}"/>
              </a:ext>
            </a:extLst>
          </p:cNvPr>
          <p:cNvSpPr>
            <a:spLocks noGrp="1"/>
          </p:cNvSpPr>
          <p:nvPr>
            <p:ph idx="1"/>
          </p:nvPr>
        </p:nvSpPr>
        <p:spPr>
          <a:xfrm>
            <a:off x="838200" y="1499349"/>
            <a:ext cx="10515600" cy="1325563"/>
          </a:xfrm>
        </p:spPr>
        <p:txBody>
          <a:bodyPr>
            <a:normAutofit/>
          </a:bodyPr>
          <a:lstStyle/>
          <a:p>
            <a:pPr marL="0" indent="0">
              <a:buNone/>
            </a:pPr>
            <a:r>
              <a:rPr lang="en-US" dirty="0"/>
              <a:t>The system uses Firebase Authentication to handle authenticating users and handling their passwords and tokens.</a:t>
            </a:r>
          </a:p>
          <a:p>
            <a:pPr marL="0" indent="0">
              <a:buNone/>
            </a:pPr>
            <a:endParaRPr lang="en-US" dirty="0"/>
          </a:p>
          <a:p>
            <a:pPr marL="0" indent="0">
              <a:buNone/>
            </a:pPr>
            <a:endParaRPr lang="en-US" dirty="0"/>
          </a:p>
        </p:txBody>
      </p:sp>
      <p:pic>
        <p:nvPicPr>
          <p:cNvPr id="7" name="Graphic 6">
            <a:extLst>
              <a:ext uri="{FF2B5EF4-FFF2-40B4-BE49-F238E27FC236}">
                <a16:creationId xmlns:a16="http://schemas.microsoft.com/office/drawing/2014/main" id="{8A586614-38C1-4F28-BCE0-C727DE4BB8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10914" y="556463"/>
            <a:ext cx="942886" cy="942886"/>
          </a:xfrm>
          <a:prstGeom prst="rect">
            <a:avLst/>
          </a:prstGeom>
        </p:spPr>
      </p:pic>
      <p:sp>
        <p:nvSpPr>
          <p:cNvPr id="13" name="TextBox 12">
            <a:extLst>
              <a:ext uri="{FF2B5EF4-FFF2-40B4-BE49-F238E27FC236}">
                <a16:creationId xmlns:a16="http://schemas.microsoft.com/office/drawing/2014/main" id="{0288ABC0-3FAF-4B43-91FB-BCE79785C78E}"/>
              </a:ext>
            </a:extLst>
          </p:cNvPr>
          <p:cNvSpPr txBox="1"/>
          <p:nvPr/>
        </p:nvSpPr>
        <p:spPr>
          <a:xfrm>
            <a:off x="838200" y="2824912"/>
            <a:ext cx="7557045" cy="2462213"/>
          </a:xfrm>
          <a:prstGeom prst="rect">
            <a:avLst/>
          </a:prstGeom>
          <a:noFill/>
        </p:spPr>
        <p:txBody>
          <a:bodyPr wrap="square" rtlCol="0">
            <a:spAutoFit/>
          </a:bodyPr>
          <a:lstStyle/>
          <a:p>
            <a:pPr marL="0" indent="0">
              <a:buNone/>
            </a:pPr>
            <a:r>
              <a:rPr lang="en-US" sz="2000" dirty="0"/>
              <a:t>Firebase Authentication provides multiple ways for users to sign in. </a:t>
            </a:r>
            <a:r>
              <a:rPr lang="en-US" sz="2000"/>
              <a:t>Such as:</a:t>
            </a:r>
            <a:endParaRPr lang="en-US" sz="2000" dirty="0"/>
          </a:p>
          <a:p>
            <a:pPr marL="285750" indent="-285750">
              <a:buFont typeface="Arial" panose="020B0604020202020204" pitchFamily="34" charset="0"/>
              <a:buChar char="•"/>
            </a:pPr>
            <a:r>
              <a:rPr lang="en-US" dirty="0"/>
              <a:t>Email and password</a:t>
            </a:r>
          </a:p>
          <a:p>
            <a:pPr marL="285750" indent="-285750">
              <a:buFont typeface="Arial" panose="020B0604020202020204" pitchFamily="34" charset="0"/>
              <a:buChar char="•"/>
            </a:pPr>
            <a:r>
              <a:rPr lang="en-US" dirty="0"/>
              <a:t>Phone number and OTP</a:t>
            </a:r>
          </a:p>
          <a:p>
            <a:pPr marL="285750" indent="-285750">
              <a:buFont typeface="Arial" panose="020B0604020202020204" pitchFamily="34" charset="0"/>
              <a:buChar char="•"/>
            </a:pPr>
            <a:r>
              <a:rPr lang="en-US" dirty="0"/>
              <a:t>Using identity providers such as Google, Facebook, and Twitter.</a:t>
            </a:r>
          </a:p>
          <a:p>
            <a:endParaRPr lang="en-US" sz="2000" dirty="0"/>
          </a:p>
          <a:p>
            <a:r>
              <a:rPr lang="en-US" sz="2000" dirty="0"/>
              <a:t>The methods used in Rentool are email &amp; password and Singing in with Google and Facebook.</a:t>
            </a:r>
          </a:p>
        </p:txBody>
      </p:sp>
      <p:pic>
        <p:nvPicPr>
          <p:cNvPr id="15" name="Graphic 14">
            <a:extLst>
              <a:ext uri="{FF2B5EF4-FFF2-40B4-BE49-F238E27FC236}">
                <a16:creationId xmlns:a16="http://schemas.microsoft.com/office/drawing/2014/main" id="{876DACCC-4948-4DF9-B38E-122DBAE4D9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9433" y="4164300"/>
            <a:ext cx="3095676" cy="2137237"/>
          </a:xfrm>
          <a:prstGeom prst="rect">
            <a:avLst/>
          </a:prstGeom>
        </p:spPr>
      </p:pic>
    </p:spTree>
    <p:extLst>
      <p:ext uri="{BB962C8B-B14F-4D97-AF65-F5344CB8AC3E}">
        <p14:creationId xmlns:p14="http://schemas.microsoft.com/office/powerpoint/2010/main" val="395705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4CE2-0994-45AD-A0A9-3B9A8A20946D}"/>
              </a:ext>
            </a:extLst>
          </p:cNvPr>
          <p:cNvSpPr>
            <a:spLocks noGrp="1"/>
          </p:cNvSpPr>
          <p:nvPr>
            <p:ph type="title"/>
          </p:nvPr>
        </p:nvSpPr>
        <p:spPr/>
        <p:txBody>
          <a:bodyPr/>
          <a:lstStyle/>
          <a:p>
            <a:r>
              <a:rPr lang="en-US" dirty="0"/>
              <a:t>Authentication</a:t>
            </a:r>
          </a:p>
        </p:txBody>
      </p:sp>
      <p:sp>
        <p:nvSpPr>
          <p:cNvPr id="3" name="Content Placeholder 2">
            <a:extLst>
              <a:ext uri="{FF2B5EF4-FFF2-40B4-BE49-F238E27FC236}">
                <a16:creationId xmlns:a16="http://schemas.microsoft.com/office/drawing/2014/main" id="{5A81C71A-557B-4899-B8CC-2828BD9D9FE8}"/>
              </a:ext>
            </a:extLst>
          </p:cNvPr>
          <p:cNvSpPr>
            <a:spLocks noGrp="1"/>
          </p:cNvSpPr>
          <p:nvPr>
            <p:ph idx="1"/>
          </p:nvPr>
        </p:nvSpPr>
        <p:spPr>
          <a:xfrm>
            <a:off x="838200" y="1878500"/>
            <a:ext cx="10515600" cy="1325563"/>
          </a:xfrm>
        </p:spPr>
        <p:txBody>
          <a:bodyPr>
            <a:normAutofit/>
          </a:bodyPr>
          <a:lstStyle/>
          <a:p>
            <a:pPr marL="0" indent="0">
              <a:buNone/>
            </a:pPr>
            <a:r>
              <a:rPr lang="en-US" sz="2800" b="1" dirty="0"/>
              <a:t>Once a user account is created, it’s assigned a unique User ID (UID) which is used as a reference for this account.</a:t>
            </a:r>
          </a:p>
        </p:txBody>
      </p:sp>
      <p:pic>
        <p:nvPicPr>
          <p:cNvPr id="7" name="Graphic 6">
            <a:extLst>
              <a:ext uri="{FF2B5EF4-FFF2-40B4-BE49-F238E27FC236}">
                <a16:creationId xmlns:a16="http://schemas.microsoft.com/office/drawing/2014/main" id="{8A586614-38C1-4F28-BCE0-C727DE4BB8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10914" y="556463"/>
            <a:ext cx="942886" cy="942886"/>
          </a:xfrm>
          <a:prstGeom prst="rect">
            <a:avLst/>
          </a:prstGeom>
        </p:spPr>
      </p:pic>
      <p:pic>
        <p:nvPicPr>
          <p:cNvPr id="8" name="Picture 7">
            <a:extLst>
              <a:ext uri="{FF2B5EF4-FFF2-40B4-BE49-F238E27FC236}">
                <a16:creationId xmlns:a16="http://schemas.microsoft.com/office/drawing/2014/main" id="{1EBCB79C-F645-4390-AD8E-948BE992CA06}"/>
              </a:ext>
            </a:extLst>
          </p:cNvPr>
          <p:cNvPicPr>
            <a:picLocks noChangeAspect="1"/>
          </p:cNvPicPr>
          <p:nvPr/>
        </p:nvPicPr>
        <p:blipFill>
          <a:blip r:embed="rId5"/>
          <a:stretch>
            <a:fillRect/>
          </a:stretch>
        </p:blipFill>
        <p:spPr>
          <a:xfrm>
            <a:off x="838200" y="3204064"/>
            <a:ext cx="6654076" cy="2767872"/>
          </a:xfrm>
          <a:prstGeom prst="roundRect">
            <a:avLst>
              <a:gd name="adj" fmla="val 4918"/>
            </a:avLst>
          </a:prstGeom>
        </p:spPr>
      </p:pic>
      <p:sp>
        <p:nvSpPr>
          <p:cNvPr id="9" name="TextBox 8">
            <a:extLst>
              <a:ext uri="{FF2B5EF4-FFF2-40B4-BE49-F238E27FC236}">
                <a16:creationId xmlns:a16="http://schemas.microsoft.com/office/drawing/2014/main" id="{EBF8E798-610B-4031-8BDD-AE12608B828F}"/>
              </a:ext>
            </a:extLst>
          </p:cNvPr>
          <p:cNvSpPr txBox="1"/>
          <p:nvPr/>
        </p:nvSpPr>
        <p:spPr>
          <a:xfrm>
            <a:off x="838200" y="5971935"/>
            <a:ext cx="5830442" cy="338554"/>
          </a:xfrm>
          <a:prstGeom prst="rect">
            <a:avLst/>
          </a:prstGeom>
          <a:noFill/>
        </p:spPr>
        <p:txBody>
          <a:bodyPr wrap="none" rtlCol="0">
            <a:spAutoFit/>
          </a:bodyPr>
          <a:lstStyle/>
          <a:p>
            <a:r>
              <a:rPr lang="en-US" sz="1600" dirty="0">
                <a:solidFill>
                  <a:schemeClr val="tx1">
                    <a:lumMod val="75000"/>
                  </a:schemeClr>
                </a:solidFill>
              </a:rPr>
              <a:t>Screenshot of the authentication tap in Firebase Console</a:t>
            </a:r>
          </a:p>
        </p:txBody>
      </p:sp>
      <p:pic>
        <p:nvPicPr>
          <p:cNvPr id="11" name="Picture 10" descr="Graphical user interface, application&#10;&#10;Description automatically generated">
            <a:extLst>
              <a:ext uri="{FF2B5EF4-FFF2-40B4-BE49-F238E27FC236}">
                <a16:creationId xmlns:a16="http://schemas.microsoft.com/office/drawing/2014/main" id="{DE85F44B-8833-4CD6-8781-0EE275446076}"/>
              </a:ext>
            </a:extLst>
          </p:cNvPr>
          <p:cNvPicPr>
            <a:picLocks noChangeAspect="1"/>
          </p:cNvPicPr>
          <p:nvPr/>
        </p:nvPicPr>
        <p:blipFill rotWithShape="1">
          <a:blip r:embed="rId6">
            <a:extLst>
              <a:ext uri="{28A0092B-C50C-407E-A947-70E740481C1C}">
                <a14:useLocalDpi xmlns:a14="http://schemas.microsoft.com/office/drawing/2010/main" val="0"/>
              </a:ext>
            </a:extLst>
          </a:blip>
          <a:srcRect t="13069" b="11180"/>
          <a:stretch/>
        </p:blipFill>
        <p:spPr>
          <a:xfrm>
            <a:off x="9811598" y="3204063"/>
            <a:ext cx="1777591" cy="2767872"/>
          </a:xfrm>
          <a:prstGeom prst="roundRect">
            <a:avLst>
              <a:gd name="adj" fmla="val 2916"/>
            </a:avLst>
          </a:prstGeom>
        </p:spPr>
      </p:pic>
      <p:sp>
        <p:nvSpPr>
          <p:cNvPr id="17" name="TextBox 16">
            <a:extLst>
              <a:ext uri="{FF2B5EF4-FFF2-40B4-BE49-F238E27FC236}">
                <a16:creationId xmlns:a16="http://schemas.microsoft.com/office/drawing/2014/main" id="{348F5FA0-D4C4-4FC1-8913-2B15775B26A5}"/>
              </a:ext>
            </a:extLst>
          </p:cNvPr>
          <p:cNvSpPr txBox="1"/>
          <p:nvPr/>
        </p:nvSpPr>
        <p:spPr>
          <a:xfrm>
            <a:off x="9725967" y="5971935"/>
            <a:ext cx="1948851" cy="461665"/>
          </a:xfrm>
          <a:prstGeom prst="rect">
            <a:avLst/>
          </a:prstGeom>
          <a:noFill/>
        </p:spPr>
        <p:txBody>
          <a:bodyPr wrap="square" rtlCol="0">
            <a:spAutoFit/>
          </a:bodyPr>
          <a:lstStyle/>
          <a:p>
            <a:r>
              <a:rPr lang="en-US" sz="1200" dirty="0">
                <a:solidFill>
                  <a:schemeClr val="tx1">
                    <a:lumMod val="75000"/>
                  </a:schemeClr>
                </a:solidFill>
              </a:rPr>
              <a:t>Screenshot of the login screen in the app</a:t>
            </a:r>
          </a:p>
        </p:txBody>
      </p:sp>
    </p:spTree>
    <p:extLst>
      <p:ext uri="{BB962C8B-B14F-4D97-AF65-F5344CB8AC3E}">
        <p14:creationId xmlns:p14="http://schemas.microsoft.com/office/powerpoint/2010/main" val="383007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7695-9826-448B-80F0-7A405347FC7B}"/>
              </a:ext>
            </a:extLst>
          </p:cNvPr>
          <p:cNvSpPr>
            <a:spLocks noGrp="1"/>
          </p:cNvSpPr>
          <p:nvPr>
            <p:ph type="title"/>
          </p:nvPr>
        </p:nvSpPr>
        <p:spPr/>
        <p:txBody>
          <a:bodyPr/>
          <a:lstStyle/>
          <a:p>
            <a:r>
              <a:rPr lang="en-US" dirty="0"/>
              <a:t>The database - Firestore</a:t>
            </a:r>
          </a:p>
        </p:txBody>
      </p:sp>
      <p:pic>
        <p:nvPicPr>
          <p:cNvPr id="4" name="Graphic 3">
            <a:extLst>
              <a:ext uri="{FF2B5EF4-FFF2-40B4-BE49-F238E27FC236}">
                <a16:creationId xmlns:a16="http://schemas.microsoft.com/office/drawing/2014/main" id="{44EC45D0-1D79-4374-BD91-7BBA48B6D7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04564" y="3646577"/>
            <a:ext cx="942886" cy="942886"/>
          </a:xfrm>
          <a:prstGeom prst="rect">
            <a:avLst/>
          </a:prstGeom>
        </p:spPr>
      </p:pic>
    </p:spTree>
    <p:extLst>
      <p:ext uri="{BB962C8B-B14F-4D97-AF65-F5344CB8AC3E}">
        <p14:creationId xmlns:p14="http://schemas.microsoft.com/office/powerpoint/2010/main" val="555919769"/>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4CE2-0994-45AD-A0A9-3B9A8A20946D}"/>
              </a:ext>
            </a:extLst>
          </p:cNvPr>
          <p:cNvSpPr>
            <a:spLocks noGrp="1"/>
          </p:cNvSpPr>
          <p:nvPr>
            <p:ph type="title"/>
          </p:nvPr>
        </p:nvSpPr>
        <p:spPr/>
        <p:txBody>
          <a:bodyPr/>
          <a:lstStyle/>
          <a:p>
            <a:r>
              <a:rPr lang="en-US" dirty="0"/>
              <a:t>The database - Firestore</a:t>
            </a:r>
          </a:p>
        </p:txBody>
      </p:sp>
      <p:sp>
        <p:nvSpPr>
          <p:cNvPr id="3" name="Content Placeholder 2">
            <a:extLst>
              <a:ext uri="{FF2B5EF4-FFF2-40B4-BE49-F238E27FC236}">
                <a16:creationId xmlns:a16="http://schemas.microsoft.com/office/drawing/2014/main" id="{5A81C71A-557B-4899-B8CC-2828BD9D9FE8}"/>
              </a:ext>
            </a:extLst>
          </p:cNvPr>
          <p:cNvSpPr>
            <a:spLocks noGrp="1"/>
          </p:cNvSpPr>
          <p:nvPr>
            <p:ph idx="1"/>
          </p:nvPr>
        </p:nvSpPr>
        <p:spPr>
          <a:xfrm>
            <a:off x="838200" y="1825625"/>
            <a:ext cx="10515600" cy="1325563"/>
          </a:xfrm>
        </p:spPr>
        <p:txBody>
          <a:bodyPr/>
          <a:lstStyle/>
          <a:p>
            <a:pPr marL="0" indent="0">
              <a:buNone/>
            </a:pPr>
            <a:r>
              <a:rPr lang="en-US" dirty="0"/>
              <a:t>Firestore is a NoSQL database that stores the data in documents inside of collections, Not as tables but more like maps (like a JSON file).</a:t>
            </a:r>
          </a:p>
          <a:p>
            <a:pPr marL="0" indent="0">
              <a:buNone/>
            </a:pPr>
            <a:endParaRPr lang="en-US" dirty="0"/>
          </a:p>
        </p:txBody>
      </p:sp>
      <p:pic>
        <p:nvPicPr>
          <p:cNvPr id="7" name="Graphic 6">
            <a:extLst>
              <a:ext uri="{FF2B5EF4-FFF2-40B4-BE49-F238E27FC236}">
                <a16:creationId xmlns:a16="http://schemas.microsoft.com/office/drawing/2014/main" id="{8A586614-38C1-4F28-BCE0-C727DE4BB8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0914" y="556463"/>
            <a:ext cx="942886" cy="942886"/>
          </a:xfrm>
          <a:prstGeom prst="rect">
            <a:avLst/>
          </a:prstGeom>
        </p:spPr>
      </p:pic>
      <p:sp>
        <p:nvSpPr>
          <p:cNvPr id="11" name="TextBox 10">
            <a:extLst>
              <a:ext uri="{FF2B5EF4-FFF2-40B4-BE49-F238E27FC236}">
                <a16:creationId xmlns:a16="http://schemas.microsoft.com/office/drawing/2014/main" id="{660C006B-01C9-43D4-BD7C-CA74D3852CDC}"/>
              </a:ext>
            </a:extLst>
          </p:cNvPr>
          <p:cNvSpPr txBox="1"/>
          <p:nvPr/>
        </p:nvSpPr>
        <p:spPr>
          <a:xfrm>
            <a:off x="838200" y="3670568"/>
            <a:ext cx="7321062" cy="1938992"/>
          </a:xfrm>
          <a:prstGeom prst="rect">
            <a:avLst/>
          </a:prstGeom>
          <a:noFill/>
        </p:spPr>
        <p:txBody>
          <a:bodyPr wrap="square" rtlCol="0">
            <a:spAutoFit/>
          </a:bodyPr>
          <a:lstStyle/>
          <a:p>
            <a:pPr marL="0" indent="0">
              <a:buNone/>
            </a:pPr>
            <a:r>
              <a:rPr lang="en-US" sz="2000" dirty="0"/>
              <a:t>Firestore starts with a list of collections that each contains a list of documents.</a:t>
            </a:r>
          </a:p>
          <a:p>
            <a:pPr marL="0" indent="0">
              <a:buNone/>
            </a:pPr>
            <a:r>
              <a:rPr lang="en-US" sz="2000" dirty="0"/>
              <a:t>Each document has an ID that it can be accessed by. And it contains a list of key-value fields and has a list of collections (subcollections).</a:t>
            </a:r>
          </a:p>
          <a:p>
            <a:endParaRPr lang="en-US" sz="2000" dirty="0"/>
          </a:p>
        </p:txBody>
      </p:sp>
      <p:pic>
        <p:nvPicPr>
          <p:cNvPr id="1028" name="Picture 4" descr="Working with Firestore: Building a simple database model | by Francisco  García Sierra | ProAndroidDev">
            <a:extLst>
              <a:ext uri="{FF2B5EF4-FFF2-40B4-BE49-F238E27FC236}">
                <a16:creationId xmlns:a16="http://schemas.microsoft.com/office/drawing/2014/main" id="{5F636F21-5323-4624-B3C1-DC07774DA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669" y="3962581"/>
            <a:ext cx="4332717" cy="21663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2558AC2-BDCF-4F4A-84E2-8BF85C393F18}"/>
              </a:ext>
            </a:extLst>
          </p:cNvPr>
          <p:cNvSpPr txBox="1"/>
          <p:nvPr/>
        </p:nvSpPr>
        <p:spPr>
          <a:xfrm>
            <a:off x="7682669" y="5969655"/>
            <a:ext cx="4307081" cy="523220"/>
          </a:xfrm>
          <a:prstGeom prst="rect">
            <a:avLst/>
          </a:prstGeom>
          <a:noFill/>
        </p:spPr>
        <p:txBody>
          <a:bodyPr wrap="square" rtlCol="0">
            <a:spAutoFit/>
          </a:bodyPr>
          <a:lstStyle/>
          <a:p>
            <a:r>
              <a:rPr lang="en-US" sz="1400" dirty="0">
                <a:solidFill>
                  <a:schemeClr val="tx1">
                    <a:lumMod val="50000"/>
                  </a:schemeClr>
                </a:solidFill>
              </a:rPr>
              <a:t>A diagram of how data is stored in Firestore.</a:t>
            </a:r>
          </a:p>
          <a:p>
            <a:r>
              <a:rPr lang="en-US" sz="1400" b="1" dirty="0">
                <a:solidFill>
                  <a:schemeClr val="tx1">
                    <a:lumMod val="50000"/>
                  </a:schemeClr>
                </a:solidFill>
              </a:rPr>
              <a:t>NOT an actual view of </a:t>
            </a:r>
            <a:r>
              <a:rPr lang="en-US" sz="1400" b="1" dirty="0" err="1">
                <a:solidFill>
                  <a:schemeClr val="tx1">
                    <a:lumMod val="50000"/>
                  </a:schemeClr>
                </a:solidFill>
              </a:rPr>
              <a:t>Rentool’s</a:t>
            </a:r>
            <a:r>
              <a:rPr lang="en-US" sz="1400" b="1" dirty="0">
                <a:solidFill>
                  <a:schemeClr val="tx1">
                    <a:lumMod val="50000"/>
                  </a:schemeClr>
                </a:solidFill>
              </a:rPr>
              <a:t> database.</a:t>
            </a:r>
          </a:p>
        </p:txBody>
      </p:sp>
    </p:spTree>
    <p:extLst>
      <p:ext uri="{BB962C8B-B14F-4D97-AF65-F5344CB8AC3E}">
        <p14:creationId xmlns:p14="http://schemas.microsoft.com/office/powerpoint/2010/main" val="55207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50A8-BA8C-4A26-B038-017C06D7BF6D}"/>
              </a:ext>
            </a:extLst>
          </p:cNvPr>
          <p:cNvSpPr>
            <a:spLocks noGrp="1"/>
          </p:cNvSpPr>
          <p:nvPr>
            <p:ph type="title"/>
          </p:nvPr>
        </p:nvSpPr>
        <p:spPr/>
        <p:txBody>
          <a:bodyPr/>
          <a:lstStyle/>
          <a:p>
            <a:r>
              <a:rPr lang="en-US" dirty="0"/>
              <a:t>The database design</a:t>
            </a:r>
          </a:p>
        </p:txBody>
      </p:sp>
      <p:pic>
        <p:nvPicPr>
          <p:cNvPr id="5" name="Content Placeholder 4">
            <a:extLst>
              <a:ext uri="{FF2B5EF4-FFF2-40B4-BE49-F238E27FC236}">
                <a16:creationId xmlns:a16="http://schemas.microsoft.com/office/drawing/2014/main" id="{99504EF1-A01D-4BA6-A7D0-C1E31DC64041}"/>
              </a:ext>
            </a:extLst>
          </p:cNvPr>
          <p:cNvPicPr>
            <a:picLocks noGrp="1" noChangeAspect="1"/>
          </p:cNvPicPr>
          <p:nvPr>
            <p:ph idx="1"/>
          </p:nvPr>
        </p:nvPicPr>
        <p:blipFill>
          <a:blip r:embed="rId2"/>
          <a:stretch>
            <a:fillRect/>
          </a:stretch>
        </p:blipFill>
        <p:spPr>
          <a:xfrm>
            <a:off x="5452532" y="1725966"/>
            <a:ext cx="6128159" cy="4870876"/>
          </a:xfrm>
          <a:prstGeom prst="roundRect">
            <a:avLst>
              <a:gd name="adj" fmla="val 1610"/>
            </a:avLst>
          </a:prstGeom>
          <a:effectLst/>
        </p:spPr>
      </p:pic>
      <p:pic>
        <p:nvPicPr>
          <p:cNvPr id="9" name="Picture 8" descr="Diagram&#10;&#10;Description automatically generated">
            <a:extLst>
              <a:ext uri="{FF2B5EF4-FFF2-40B4-BE49-F238E27FC236}">
                <a16:creationId xmlns:a16="http://schemas.microsoft.com/office/drawing/2014/main" id="{318088B4-1D1F-4E32-9559-AADC005C8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63656"/>
            <a:ext cx="4009349" cy="4795495"/>
          </a:xfrm>
          <a:prstGeom prst="roundRect">
            <a:avLst>
              <a:gd name="adj" fmla="val 2175"/>
            </a:avLst>
          </a:prstGeom>
        </p:spPr>
      </p:pic>
      <p:pic>
        <p:nvPicPr>
          <p:cNvPr id="10" name="Graphic 9">
            <a:extLst>
              <a:ext uri="{FF2B5EF4-FFF2-40B4-BE49-F238E27FC236}">
                <a16:creationId xmlns:a16="http://schemas.microsoft.com/office/drawing/2014/main" id="{783EC3B8-F0C2-4745-A19C-A17D59BCDF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10914" y="556463"/>
            <a:ext cx="942886" cy="942886"/>
          </a:xfrm>
          <a:prstGeom prst="rect">
            <a:avLst/>
          </a:prstGeom>
        </p:spPr>
      </p:pic>
    </p:spTree>
    <p:extLst>
      <p:ext uri="{BB962C8B-B14F-4D97-AF65-F5344CB8AC3E}">
        <p14:creationId xmlns:p14="http://schemas.microsoft.com/office/powerpoint/2010/main" val="20251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9618-6D62-4993-8628-B0B73931E9AB}"/>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9E3DF5A2-16F6-4610-B8D7-16ED73AD26F1}"/>
              </a:ext>
            </a:extLst>
          </p:cNvPr>
          <p:cNvSpPr>
            <a:spLocks noGrp="1"/>
          </p:cNvSpPr>
          <p:nvPr>
            <p:ph idx="1"/>
          </p:nvPr>
        </p:nvSpPr>
        <p:spPr>
          <a:xfrm>
            <a:off x="838200" y="1483879"/>
            <a:ext cx="10515600" cy="520412"/>
          </a:xfrm>
        </p:spPr>
        <p:txBody>
          <a:bodyPr>
            <a:normAutofit/>
          </a:bodyPr>
          <a:lstStyle/>
          <a:p>
            <a:pPr marL="0" indent="0">
              <a:buNone/>
            </a:pPr>
            <a:r>
              <a:rPr lang="en-US" sz="2400" dirty="0"/>
              <a:t>Buying a new tool instead of renting presents some problems:</a:t>
            </a:r>
          </a:p>
        </p:txBody>
      </p:sp>
      <p:sp>
        <p:nvSpPr>
          <p:cNvPr id="5" name="Text Placeholder 3">
            <a:extLst>
              <a:ext uri="{FF2B5EF4-FFF2-40B4-BE49-F238E27FC236}">
                <a16:creationId xmlns:a16="http://schemas.microsoft.com/office/drawing/2014/main" id="{CF4E5202-8698-45F1-90C5-68ED3551B890}"/>
              </a:ext>
            </a:extLst>
          </p:cNvPr>
          <p:cNvSpPr txBox="1">
            <a:spLocks/>
          </p:cNvSpPr>
          <p:nvPr/>
        </p:nvSpPr>
        <p:spPr>
          <a:xfrm>
            <a:off x="838200" y="2411694"/>
            <a:ext cx="5572027" cy="2387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Bold"/>
                <a:ea typeface="+mn-ea"/>
                <a:cs typeface="+mn-cs"/>
              </a:rPr>
              <a:t>Waste of money</a:t>
            </a:r>
            <a:endParaRPr lang="en-US" sz="1400" dirty="0"/>
          </a:p>
          <a:p>
            <a:pPr marL="285750" indent="-285750"/>
            <a:r>
              <a:rPr lang="en-US" sz="1400" dirty="0"/>
              <a:t>Buying a new tool is more costly.</a:t>
            </a:r>
          </a:p>
          <a:p>
            <a:pPr marL="285750" indent="-285750"/>
            <a:r>
              <a:rPr lang="en-US" sz="1400" dirty="0"/>
              <a:t>The tool gets used only once.</a:t>
            </a:r>
          </a:p>
          <a:p>
            <a:pPr marL="285750" indent="-285750"/>
            <a:r>
              <a:rPr lang="en-US" sz="1400" dirty="0"/>
              <a:t>Cluttering the storage space.</a:t>
            </a:r>
          </a:p>
        </p:txBody>
      </p:sp>
      <p:sp>
        <p:nvSpPr>
          <p:cNvPr id="7" name="Text Placeholder 5">
            <a:extLst>
              <a:ext uri="{FF2B5EF4-FFF2-40B4-BE49-F238E27FC236}">
                <a16:creationId xmlns:a16="http://schemas.microsoft.com/office/drawing/2014/main" id="{BF233872-C38C-4562-983B-5B1D5B6DE8AB}"/>
              </a:ext>
            </a:extLst>
          </p:cNvPr>
          <p:cNvSpPr txBox="1">
            <a:spLocks/>
          </p:cNvSpPr>
          <p:nvPr/>
        </p:nvSpPr>
        <p:spPr>
          <a:xfrm>
            <a:off x="838200" y="4358997"/>
            <a:ext cx="5430624" cy="12910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Bold"/>
                <a:ea typeface="+mn-ea"/>
                <a:cs typeface="+mn-cs"/>
              </a:rPr>
              <a:t>Environmental problems</a:t>
            </a:r>
          </a:p>
          <a:p>
            <a:pPr marL="285750" indent="-285750"/>
            <a:r>
              <a:rPr lang="en-US" sz="1400" dirty="0"/>
              <a:t>More demand results in more manufacturing.</a:t>
            </a:r>
          </a:p>
          <a:p>
            <a:pPr marL="285750" indent="-285750"/>
            <a:r>
              <a:rPr lang="en-US" sz="1400" dirty="0"/>
              <a:t>More carbon emissions.</a:t>
            </a:r>
          </a:p>
          <a:p>
            <a:pPr marL="285750" indent="-285750"/>
            <a:r>
              <a:rPr lang="en-US" sz="1400" dirty="0"/>
              <a:t>More trash.</a:t>
            </a:r>
          </a:p>
        </p:txBody>
      </p:sp>
      <p:pic>
        <p:nvPicPr>
          <p:cNvPr id="14" name="Graphic 13">
            <a:extLst>
              <a:ext uri="{FF2B5EF4-FFF2-40B4-BE49-F238E27FC236}">
                <a16:creationId xmlns:a16="http://schemas.microsoft.com/office/drawing/2014/main" id="{99C8D73C-099E-4417-B552-6128FD7A3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5245" y="3605350"/>
            <a:ext cx="4598554" cy="2387312"/>
          </a:xfrm>
          <a:prstGeom prst="rect">
            <a:avLst/>
          </a:prstGeom>
        </p:spPr>
      </p:pic>
    </p:spTree>
    <p:extLst>
      <p:ext uri="{BB962C8B-B14F-4D97-AF65-F5344CB8AC3E}">
        <p14:creationId xmlns:p14="http://schemas.microsoft.com/office/powerpoint/2010/main" val="1147815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0139-56C3-40A9-816E-FFAA97F26E6B}"/>
              </a:ext>
            </a:extLst>
          </p:cNvPr>
          <p:cNvSpPr>
            <a:spLocks noGrp="1"/>
          </p:cNvSpPr>
          <p:nvPr>
            <p:ph type="title"/>
          </p:nvPr>
        </p:nvSpPr>
        <p:spPr/>
        <p:txBody>
          <a:bodyPr/>
          <a:lstStyle/>
          <a:p>
            <a:r>
              <a:rPr lang="en-US" dirty="0"/>
              <a:t>Screenshots of the database from Firebase Console</a:t>
            </a:r>
          </a:p>
        </p:txBody>
      </p:sp>
      <p:pic>
        <p:nvPicPr>
          <p:cNvPr id="12" name="Picture 11">
            <a:extLst>
              <a:ext uri="{FF2B5EF4-FFF2-40B4-BE49-F238E27FC236}">
                <a16:creationId xmlns:a16="http://schemas.microsoft.com/office/drawing/2014/main" id="{7E52DE7F-7E5C-4884-AEB2-B83C655A39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1898828"/>
            <a:ext cx="6655288" cy="3659355"/>
          </a:xfrm>
          <a:prstGeom prst="rect">
            <a:avLst/>
          </a:prstGeom>
        </p:spPr>
      </p:pic>
      <p:sp>
        <p:nvSpPr>
          <p:cNvPr id="14" name="Content Placeholder 7">
            <a:extLst>
              <a:ext uri="{FF2B5EF4-FFF2-40B4-BE49-F238E27FC236}">
                <a16:creationId xmlns:a16="http://schemas.microsoft.com/office/drawing/2014/main" id="{4037F6D9-B800-4DB9-9978-9E1B749F41C8}"/>
              </a:ext>
            </a:extLst>
          </p:cNvPr>
          <p:cNvSpPr>
            <a:spLocks noGrp="1"/>
          </p:cNvSpPr>
          <p:nvPr>
            <p:ph idx="1"/>
          </p:nvPr>
        </p:nvSpPr>
        <p:spPr>
          <a:xfrm>
            <a:off x="838200" y="5885963"/>
            <a:ext cx="9493665" cy="476636"/>
          </a:xfrm>
        </p:spPr>
        <p:txBody>
          <a:bodyPr>
            <a:normAutofit/>
          </a:bodyPr>
          <a:lstStyle/>
          <a:p>
            <a:pPr marL="0" indent="0">
              <a:buNone/>
            </a:pPr>
            <a:r>
              <a:rPr lang="en-US" sz="2000" dirty="0"/>
              <a:t>Screenshot of the tool (716hnc6I5pW9LO5wt0ch)’s document.</a:t>
            </a:r>
          </a:p>
        </p:txBody>
      </p:sp>
      <p:pic>
        <p:nvPicPr>
          <p:cNvPr id="15" name="Graphic 14">
            <a:extLst>
              <a:ext uri="{FF2B5EF4-FFF2-40B4-BE49-F238E27FC236}">
                <a16:creationId xmlns:a16="http://schemas.microsoft.com/office/drawing/2014/main" id="{5FCBC135-CC3C-4808-8DBB-9C5B677270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10914" y="556463"/>
            <a:ext cx="942886" cy="942886"/>
          </a:xfrm>
          <a:prstGeom prst="rect">
            <a:avLst/>
          </a:prstGeom>
        </p:spPr>
      </p:pic>
      <p:pic>
        <p:nvPicPr>
          <p:cNvPr id="4" name="Picture 3">
            <a:extLst>
              <a:ext uri="{FF2B5EF4-FFF2-40B4-BE49-F238E27FC236}">
                <a16:creationId xmlns:a16="http://schemas.microsoft.com/office/drawing/2014/main" id="{FD0470EF-D37E-439E-93C6-C62E6557A007}"/>
              </a:ext>
            </a:extLst>
          </p:cNvPr>
          <p:cNvPicPr>
            <a:picLocks noChangeAspect="1"/>
          </p:cNvPicPr>
          <p:nvPr/>
        </p:nvPicPr>
        <p:blipFill>
          <a:blip r:embed="rId6">
            <a:extLst>
              <a:ext uri="{28A0092B-C50C-407E-A947-70E740481C1C}">
                <a14:useLocalDpi xmlns:a14="http://schemas.microsoft.com/office/drawing/2010/main" val="0"/>
              </a:ext>
            </a:extLst>
          </a:blip>
          <a:srcRect t="4463" b="4463"/>
          <a:stretch/>
        </p:blipFill>
        <p:spPr>
          <a:xfrm>
            <a:off x="9090450" y="1939909"/>
            <a:ext cx="2209384" cy="3577191"/>
          </a:xfrm>
          <a:prstGeom prst="roundRect">
            <a:avLst>
              <a:gd name="adj" fmla="val 3440"/>
            </a:avLst>
          </a:prstGeom>
        </p:spPr>
      </p:pic>
    </p:spTree>
    <p:extLst>
      <p:ext uri="{BB962C8B-B14F-4D97-AF65-F5344CB8AC3E}">
        <p14:creationId xmlns:p14="http://schemas.microsoft.com/office/powerpoint/2010/main" val="40089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4CE2-0994-45AD-A0A9-3B9A8A20946D}"/>
              </a:ext>
            </a:extLst>
          </p:cNvPr>
          <p:cNvSpPr>
            <a:spLocks noGrp="1"/>
          </p:cNvSpPr>
          <p:nvPr>
            <p:ph type="title"/>
          </p:nvPr>
        </p:nvSpPr>
        <p:spPr/>
        <p:txBody>
          <a:bodyPr/>
          <a:lstStyle/>
          <a:p>
            <a:r>
              <a:rPr lang="en-US" dirty="0"/>
              <a:t>Firestore Security Rules</a:t>
            </a:r>
          </a:p>
        </p:txBody>
      </p:sp>
      <p:sp>
        <p:nvSpPr>
          <p:cNvPr id="3" name="Content Placeholder 2">
            <a:extLst>
              <a:ext uri="{FF2B5EF4-FFF2-40B4-BE49-F238E27FC236}">
                <a16:creationId xmlns:a16="http://schemas.microsoft.com/office/drawing/2014/main" id="{5A81C71A-557B-4899-B8CC-2828BD9D9FE8}"/>
              </a:ext>
            </a:extLst>
          </p:cNvPr>
          <p:cNvSpPr>
            <a:spLocks noGrp="1"/>
          </p:cNvSpPr>
          <p:nvPr>
            <p:ph idx="1"/>
          </p:nvPr>
        </p:nvSpPr>
        <p:spPr>
          <a:xfrm>
            <a:off x="838200" y="1690687"/>
            <a:ext cx="10515600" cy="2494513"/>
          </a:xfrm>
        </p:spPr>
        <p:txBody>
          <a:bodyPr>
            <a:normAutofit lnSpcReduction="10000"/>
          </a:bodyPr>
          <a:lstStyle/>
          <a:p>
            <a:pPr marL="0" indent="0">
              <a:buNone/>
            </a:pPr>
            <a:r>
              <a:rPr lang="en-US" sz="2200" dirty="0"/>
              <a:t>Security rules are a set of rules that control access to documents and collections in Firestore. They work by a </a:t>
            </a:r>
            <a:r>
              <a:rPr lang="en-US" sz="2200" b="1" dirty="0"/>
              <a:t>‘</a:t>
            </a:r>
            <a:r>
              <a:rPr lang="en-US" sz="2200" b="1" i="1" dirty="0"/>
              <a:t>match’ </a:t>
            </a:r>
            <a:r>
              <a:rPr lang="en-US" sz="2200" dirty="0"/>
              <a:t>statement matching a document path and an </a:t>
            </a:r>
            <a:r>
              <a:rPr lang="en-US" sz="2200" b="1" dirty="0"/>
              <a:t>‘</a:t>
            </a:r>
            <a:r>
              <a:rPr lang="en-US" sz="2200" b="1" i="1" dirty="0"/>
              <a:t>allow</a:t>
            </a:r>
            <a:r>
              <a:rPr lang="en-US" sz="2200" b="1" dirty="0"/>
              <a:t>’ </a:t>
            </a:r>
            <a:r>
              <a:rPr lang="en-US" sz="2200" dirty="0"/>
              <a:t>expression detailing when reading or writing to the document is allowed. </a:t>
            </a:r>
          </a:p>
          <a:p>
            <a:pPr marL="0" indent="0">
              <a:buNone/>
            </a:pPr>
            <a:r>
              <a:rPr lang="en-US" sz="2200" dirty="0"/>
              <a:t>They can also be used for data validation.</a:t>
            </a:r>
          </a:p>
          <a:p>
            <a:pPr marL="0" indent="0">
              <a:buNone/>
            </a:pPr>
            <a:endParaRPr lang="en-US" sz="1600" dirty="0"/>
          </a:p>
          <a:p>
            <a:pPr marL="0" indent="0">
              <a:buNone/>
            </a:pPr>
            <a:r>
              <a:rPr lang="en-US" sz="1600" dirty="0"/>
              <a:t>Below is a simplified example of security rules for the ‘Tools’ collection. (This is not the actual rules deployed for Rentool)</a:t>
            </a:r>
          </a:p>
          <a:p>
            <a:pPr marL="0" indent="0">
              <a:buNone/>
            </a:pPr>
            <a:endParaRPr lang="en-US" dirty="0"/>
          </a:p>
        </p:txBody>
      </p:sp>
      <p:pic>
        <p:nvPicPr>
          <p:cNvPr id="7" name="Graphic 6">
            <a:extLst>
              <a:ext uri="{FF2B5EF4-FFF2-40B4-BE49-F238E27FC236}">
                <a16:creationId xmlns:a16="http://schemas.microsoft.com/office/drawing/2014/main" id="{8A586614-38C1-4F28-BCE0-C727DE4BB8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0914" y="556463"/>
            <a:ext cx="942886" cy="942886"/>
          </a:xfrm>
          <a:prstGeom prst="rect">
            <a:avLst/>
          </a:prstGeom>
        </p:spPr>
      </p:pic>
      <p:pic>
        <p:nvPicPr>
          <p:cNvPr id="5" name="Graphic 4">
            <a:extLst>
              <a:ext uri="{FF2B5EF4-FFF2-40B4-BE49-F238E27FC236}">
                <a16:creationId xmlns:a16="http://schemas.microsoft.com/office/drawing/2014/main" id="{16E4855F-F93F-4F94-AD0C-E1F916A64C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2123" y="4511767"/>
            <a:ext cx="1880467" cy="1806972"/>
          </a:xfrm>
          <a:prstGeom prst="rect">
            <a:avLst/>
          </a:prstGeom>
        </p:spPr>
      </p:pic>
      <p:sp>
        <p:nvSpPr>
          <p:cNvPr id="6" name="TextBox 5">
            <a:extLst>
              <a:ext uri="{FF2B5EF4-FFF2-40B4-BE49-F238E27FC236}">
                <a16:creationId xmlns:a16="http://schemas.microsoft.com/office/drawing/2014/main" id="{647B5575-DFAA-4977-AF60-4CD55D659872}"/>
              </a:ext>
            </a:extLst>
          </p:cNvPr>
          <p:cNvSpPr txBox="1"/>
          <p:nvPr/>
        </p:nvSpPr>
        <p:spPr>
          <a:xfrm>
            <a:off x="921327" y="4150794"/>
            <a:ext cx="8435109" cy="2494513"/>
          </a:xfrm>
          <a:prstGeom prst="roundRect">
            <a:avLst>
              <a:gd name="adj" fmla="val 3708"/>
            </a:avLst>
          </a:prstGeom>
          <a:solidFill>
            <a:srgbClr val="002060"/>
          </a:solidFill>
          <a:ln>
            <a:solidFill>
              <a:schemeClr val="tx1"/>
            </a:solidFill>
          </a:ln>
        </p:spPr>
        <p:txBody>
          <a:bodyPr wrap="square" rtlCol="0">
            <a:spAutoFit/>
          </a:bodyPr>
          <a:lstStyle/>
          <a:p>
            <a:pPr marL="0" marR="0">
              <a:lnSpc>
                <a:spcPct val="107000"/>
              </a:lnSpc>
              <a:spcBef>
                <a:spcPts val="0"/>
              </a:spcBef>
              <a:spcAft>
                <a:spcPts val="0"/>
              </a:spcAft>
            </a:pPr>
            <a:r>
              <a:rPr lang="en-US" sz="1200" dirty="0">
                <a:solidFill>
                  <a:srgbClr val="92D050"/>
                </a:solidFill>
                <a:effectLst/>
                <a:latin typeface="Roboto Mono" panose="00000009000000000000" pitchFamily="49" charset="0"/>
                <a:ea typeface="Calibri" panose="020F0502020204030204" pitchFamily="34" charset="0"/>
                <a:cs typeface="Arial" panose="020B0604020202020204" pitchFamily="34" charset="0"/>
              </a:rPr>
              <a:t>// This match statement matches any document in the ‘Tools’ collection.</a:t>
            </a:r>
          </a:p>
          <a:p>
            <a:pPr marL="0" marR="0">
              <a:lnSpc>
                <a:spcPct val="107000"/>
              </a:lnSpc>
              <a:spcBef>
                <a:spcPts val="0"/>
              </a:spcBef>
              <a:spcAft>
                <a:spcPts val="0"/>
              </a:spcAft>
            </a:pPr>
            <a:r>
              <a:rPr lang="en-US" sz="1200" dirty="0">
                <a:solidFill>
                  <a:srgbClr val="92D050"/>
                </a:solidFill>
                <a:latin typeface="Roboto Mono" panose="00000009000000000000" pitchFamily="49" charset="0"/>
                <a:ea typeface="Calibri" panose="020F0502020204030204" pitchFamily="34" charset="0"/>
                <a:cs typeface="Arial" panose="020B0604020202020204" pitchFamily="34" charset="0"/>
              </a:rPr>
              <a:t>// For example, it’ll match both documents </a:t>
            </a:r>
            <a:r>
              <a:rPr lang="en-US" sz="1200" dirty="0">
                <a:solidFill>
                  <a:srgbClr val="92D050"/>
                </a:solidFill>
                <a:effectLst/>
                <a:latin typeface="Roboto Mono" panose="00000009000000000000" pitchFamily="49" charset="0"/>
                <a:ea typeface="Calibri" panose="020F0502020204030204" pitchFamily="34" charset="0"/>
                <a:cs typeface="Arial" panose="020B0604020202020204" pitchFamily="34" charset="0"/>
              </a:rPr>
              <a:t>‘Tools/23lkjf12’ and ‘Tools/8fsh39d’</a:t>
            </a:r>
          </a:p>
          <a:p>
            <a:pPr marL="457200" marR="0" indent="-457200">
              <a:lnSpc>
                <a:spcPct val="107000"/>
              </a:lnSpc>
              <a:spcBef>
                <a:spcPts val="0"/>
              </a:spcBef>
              <a:spcAft>
                <a:spcPts val="0"/>
              </a:spcAft>
            </a:pPr>
            <a:r>
              <a:rPr lang="en-US" sz="1200" dirty="0">
                <a:effectLst/>
                <a:latin typeface="Roboto Mono" panose="00000009000000000000" pitchFamily="49" charset="0"/>
                <a:ea typeface="Calibri" panose="020F0502020204030204" pitchFamily="34" charset="0"/>
                <a:cs typeface="Arial" panose="020B0604020202020204" pitchFamily="34" charset="0"/>
              </a:rPr>
              <a:t>match /Tools/{</a:t>
            </a:r>
            <a:r>
              <a:rPr lang="en-US" sz="1200" dirty="0" err="1">
                <a:effectLst/>
                <a:latin typeface="Roboto Mono" panose="00000009000000000000" pitchFamily="49" charset="0"/>
                <a:ea typeface="Calibri" panose="020F0502020204030204" pitchFamily="34" charset="0"/>
                <a:cs typeface="Arial" panose="020B0604020202020204" pitchFamily="34" charset="0"/>
              </a:rPr>
              <a:t>tool_id</a:t>
            </a:r>
            <a:r>
              <a:rPr lang="en-US" sz="1200" dirty="0">
                <a:effectLst/>
                <a:latin typeface="Roboto Mono" panose="00000009000000000000" pitchFamily="49" charset="0"/>
                <a:ea typeface="Calibri" panose="020F0502020204030204" pitchFamily="34" charset="0"/>
                <a:cs typeface="Arial" panose="020B0604020202020204" pitchFamily="34" charset="0"/>
              </a:rPr>
              <a:t>} {</a:t>
            </a:r>
          </a:p>
          <a:p>
            <a:pPr marL="457200" marR="0" indent="-457200">
              <a:lnSpc>
                <a:spcPct val="107000"/>
              </a:lnSpc>
              <a:spcBef>
                <a:spcPts val="0"/>
              </a:spcBef>
              <a:spcAft>
                <a:spcPts val="0"/>
              </a:spcAft>
            </a:pPr>
            <a:r>
              <a:rPr lang="en-US" sz="1200" dirty="0">
                <a:solidFill>
                  <a:srgbClr val="92D050"/>
                </a:solidFill>
                <a:effectLst/>
                <a:latin typeface="Roboto Mono" panose="00000009000000000000" pitchFamily="49" charset="0"/>
                <a:ea typeface="Calibri" panose="020F0502020204030204" pitchFamily="34" charset="0"/>
                <a:cs typeface="Arial" panose="020B0604020202020204" pitchFamily="34" charset="0"/>
              </a:rPr>
              <a:t>	// allow only signed in users to read the document.</a:t>
            </a:r>
          </a:p>
          <a:p>
            <a:pPr marL="0" marR="0" indent="457200">
              <a:lnSpc>
                <a:spcPct val="107000"/>
              </a:lnSpc>
              <a:spcBef>
                <a:spcPts val="0"/>
              </a:spcBef>
              <a:spcAft>
                <a:spcPts val="0"/>
              </a:spcAft>
            </a:pPr>
            <a:r>
              <a:rPr lang="en-US" sz="1200" dirty="0">
                <a:effectLst/>
                <a:latin typeface="Roboto Mono" panose="00000009000000000000" pitchFamily="49" charset="0"/>
                <a:ea typeface="Calibri" panose="020F0502020204030204" pitchFamily="34" charset="0"/>
                <a:cs typeface="Arial" panose="020B0604020202020204" pitchFamily="34" charset="0"/>
              </a:rPr>
              <a:t>allow read: if </a:t>
            </a:r>
            <a:r>
              <a:rPr lang="en-US" sz="1200" dirty="0" err="1">
                <a:effectLst/>
                <a:latin typeface="Roboto Mono" panose="00000009000000000000" pitchFamily="49" charset="0"/>
                <a:ea typeface="Calibri" panose="020F0502020204030204" pitchFamily="34" charset="0"/>
                <a:cs typeface="Arial" panose="020B0604020202020204" pitchFamily="34" charset="0"/>
              </a:rPr>
              <a:t>request.auth</a:t>
            </a:r>
            <a:r>
              <a:rPr lang="en-US" sz="1200" dirty="0">
                <a:effectLst/>
                <a:latin typeface="Roboto Mono" panose="00000009000000000000" pitchFamily="49" charset="0"/>
                <a:ea typeface="Calibri" panose="020F0502020204030204" pitchFamily="34" charset="0"/>
                <a:cs typeface="Arial" panose="020B0604020202020204" pitchFamily="34" charset="0"/>
              </a:rPr>
              <a:t> != null; </a:t>
            </a:r>
          </a:p>
          <a:p>
            <a:pPr marL="0" marR="0" indent="457200">
              <a:lnSpc>
                <a:spcPct val="107000"/>
              </a:lnSpc>
              <a:spcBef>
                <a:spcPts val="0"/>
              </a:spcBef>
              <a:spcAft>
                <a:spcPts val="0"/>
              </a:spcAft>
            </a:pPr>
            <a:r>
              <a:rPr lang="en-US" sz="1200" dirty="0">
                <a:effectLst/>
                <a:latin typeface="Roboto Mono" panose="00000009000000000000" pitchFamily="49" charset="0"/>
                <a:ea typeface="Calibri" panose="020F0502020204030204" pitchFamily="34" charset="0"/>
                <a:cs typeface="Arial" panose="020B0604020202020204" pitchFamily="34" charset="0"/>
              </a:rPr>
              <a:t> </a:t>
            </a:r>
          </a:p>
          <a:p>
            <a:pPr marL="457200" marR="0" indent="-457200">
              <a:lnSpc>
                <a:spcPct val="107000"/>
              </a:lnSpc>
              <a:spcBef>
                <a:spcPts val="0"/>
              </a:spcBef>
              <a:spcAft>
                <a:spcPts val="0"/>
              </a:spcAft>
            </a:pPr>
            <a:r>
              <a:rPr lang="en-US" sz="1200" dirty="0">
                <a:solidFill>
                  <a:srgbClr val="92D050"/>
                </a:solidFill>
                <a:effectLst/>
                <a:latin typeface="Roboto Mono" panose="00000009000000000000" pitchFamily="49" charset="0"/>
                <a:ea typeface="Calibri" panose="020F0502020204030204" pitchFamily="34" charset="0"/>
                <a:cs typeface="Arial" panose="020B0604020202020204" pitchFamily="34" charset="0"/>
              </a:rPr>
              <a:t>	// allow only the user that his/her UID matches the tool’s ‘</a:t>
            </a:r>
            <a:r>
              <a:rPr lang="en-US" sz="1200" dirty="0" err="1">
                <a:solidFill>
                  <a:srgbClr val="92D050"/>
                </a:solidFill>
                <a:effectLst/>
                <a:latin typeface="Roboto Mono" panose="00000009000000000000" pitchFamily="49" charset="0"/>
                <a:ea typeface="Calibri" panose="020F0502020204030204" pitchFamily="34" charset="0"/>
                <a:cs typeface="Arial" panose="020B0604020202020204" pitchFamily="34" charset="0"/>
              </a:rPr>
              <a:t>ownerUID</a:t>
            </a:r>
            <a:r>
              <a:rPr lang="en-US" sz="1200" dirty="0">
                <a:solidFill>
                  <a:srgbClr val="92D050"/>
                </a:solidFill>
                <a:effectLst/>
                <a:latin typeface="Roboto Mono" panose="00000009000000000000" pitchFamily="49" charset="0"/>
                <a:ea typeface="Calibri" panose="020F0502020204030204" pitchFamily="34" charset="0"/>
                <a:cs typeface="Arial" panose="020B0604020202020204" pitchFamily="34" charset="0"/>
              </a:rPr>
              <a:t>’ field</a:t>
            </a:r>
          </a:p>
          <a:p>
            <a:pPr marL="457200" marR="0" indent="-457200">
              <a:lnSpc>
                <a:spcPct val="107000"/>
              </a:lnSpc>
              <a:spcBef>
                <a:spcPts val="0"/>
              </a:spcBef>
              <a:spcAft>
                <a:spcPts val="0"/>
              </a:spcAft>
            </a:pPr>
            <a:r>
              <a:rPr lang="en-US" sz="1200" dirty="0">
                <a:solidFill>
                  <a:srgbClr val="92D050"/>
                </a:solidFill>
                <a:effectLst/>
                <a:latin typeface="Roboto Mono" panose="00000009000000000000" pitchFamily="49" charset="0"/>
                <a:ea typeface="Calibri" panose="020F0502020204030204" pitchFamily="34" charset="0"/>
                <a:cs typeface="Arial" panose="020B0604020202020204" pitchFamily="34" charset="0"/>
              </a:rPr>
              <a:t>	// and the ‘name’ field (the tool’s name) must be a string.</a:t>
            </a:r>
          </a:p>
          <a:p>
            <a:pPr marL="457200" marR="0" indent="-457200">
              <a:lnSpc>
                <a:spcPct val="107000"/>
              </a:lnSpc>
              <a:spcBef>
                <a:spcPts val="0"/>
              </a:spcBef>
              <a:spcAft>
                <a:spcPts val="0"/>
              </a:spcAft>
            </a:pPr>
            <a:r>
              <a:rPr lang="en-US" sz="1200" dirty="0">
                <a:solidFill>
                  <a:srgbClr val="000000"/>
                </a:solidFill>
                <a:effectLst/>
                <a:latin typeface="Roboto Mono" panose="00000009000000000000" pitchFamily="49" charset="0"/>
                <a:ea typeface="Calibri" panose="020F0502020204030204" pitchFamily="34" charset="0"/>
                <a:cs typeface="Arial" panose="020B0604020202020204" pitchFamily="34" charset="0"/>
              </a:rPr>
              <a:t>	</a:t>
            </a:r>
            <a:r>
              <a:rPr lang="en-US" sz="1200" dirty="0">
                <a:effectLst/>
                <a:latin typeface="Roboto Mono" panose="00000009000000000000" pitchFamily="49" charset="0"/>
                <a:ea typeface="Calibri" panose="020F0502020204030204" pitchFamily="34" charset="0"/>
                <a:cs typeface="Arial" panose="020B0604020202020204" pitchFamily="34" charset="0"/>
              </a:rPr>
              <a:t>allow write: if </a:t>
            </a:r>
            <a:r>
              <a:rPr lang="en-US" sz="1200" dirty="0" err="1">
                <a:effectLst/>
                <a:latin typeface="Roboto Mono" panose="00000009000000000000" pitchFamily="49" charset="0"/>
                <a:ea typeface="Calibri" panose="020F0502020204030204" pitchFamily="34" charset="0"/>
                <a:cs typeface="Arial" panose="020B0604020202020204" pitchFamily="34" charset="0"/>
              </a:rPr>
              <a:t>request.auth.uid</a:t>
            </a:r>
            <a:r>
              <a:rPr lang="en-US" sz="1200" dirty="0">
                <a:effectLst/>
                <a:latin typeface="Roboto Mono" panose="00000009000000000000" pitchFamily="49" charset="0"/>
                <a:ea typeface="Calibri" panose="020F0502020204030204" pitchFamily="34" charset="0"/>
                <a:cs typeface="Arial" panose="020B0604020202020204" pitchFamily="34" charset="0"/>
              </a:rPr>
              <a:t> == </a:t>
            </a:r>
            <a:r>
              <a:rPr lang="en-US" sz="1200" dirty="0" err="1">
                <a:effectLst/>
                <a:latin typeface="Roboto Mono" panose="00000009000000000000" pitchFamily="49" charset="0"/>
                <a:ea typeface="Calibri" panose="020F0502020204030204" pitchFamily="34" charset="0"/>
                <a:cs typeface="Arial" panose="020B0604020202020204" pitchFamily="34" charset="0"/>
              </a:rPr>
              <a:t>resource.data.ownerUID</a:t>
            </a:r>
            <a:endParaRPr lang="en-US" sz="1200" dirty="0">
              <a:effectLst/>
              <a:latin typeface="Roboto Mono" panose="00000009000000000000" pitchFamily="49"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0"/>
              </a:spcAft>
            </a:pPr>
            <a:r>
              <a:rPr lang="en-US" sz="1200" dirty="0">
                <a:latin typeface="Roboto Mono" panose="00000009000000000000" pitchFamily="49" charset="0"/>
                <a:ea typeface="Calibri" panose="020F0502020204030204" pitchFamily="34" charset="0"/>
                <a:cs typeface="Arial" panose="020B0604020202020204" pitchFamily="34" charset="0"/>
              </a:rPr>
              <a:t>				 </a:t>
            </a:r>
            <a:r>
              <a:rPr lang="en-US" sz="1200" dirty="0">
                <a:effectLst/>
                <a:latin typeface="Roboto Mono" panose="00000009000000000000" pitchFamily="49" charset="0"/>
                <a:ea typeface="Calibri" panose="020F0502020204030204" pitchFamily="34" charset="0"/>
                <a:cs typeface="Arial" panose="020B0604020202020204" pitchFamily="34" charset="0"/>
              </a:rPr>
              <a:t>&amp;&amp; request.resource.name is string.</a:t>
            </a:r>
          </a:p>
          <a:p>
            <a:pPr marL="457200" marR="0" indent="-457200">
              <a:lnSpc>
                <a:spcPct val="107000"/>
              </a:lnSpc>
              <a:spcBef>
                <a:spcPts val="0"/>
              </a:spcBef>
              <a:spcAft>
                <a:spcPts val="0"/>
              </a:spcAft>
            </a:pPr>
            <a:r>
              <a:rPr lang="en-US" sz="1200" dirty="0">
                <a:effectLst/>
                <a:latin typeface="Roboto Mono" panose="00000009000000000000" pitchFamily="49"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277153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7695-9826-448B-80F0-7A405347FC7B}"/>
              </a:ext>
            </a:extLst>
          </p:cNvPr>
          <p:cNvSpPr>
            <a:spLocks noGrp="1"/>
          </p:cNvSpPr>
          <p:nvPr>
            <p:ph type="title"/>
          </p:nvPr>
        </p:nvSpPr>
        <p:spPr/>
        <p:txBody>
          <a:bodyPr/>
          <a:lstStyle/>
          <a:p>
            <a:r>
              <a:rPr lang="en-US" dirty="0"/>
              <a:t>Cloud Functions</a:t>
            </a:r>
          </a:p>
        </p:txBody>
      </p:sp>
      <p:pic>
        <p:nvPicPr>
          <p:cNvPr id="4" name="Graphic 3">
            <a:extLst>
              <a:ext uri="{FF2B5EF4-FFF2-40B4-BE49-F238E27FC236}">
                <a16:creationId xmlns:a16="http://schemas.microsoft.com/office/drawing/2014/main" id="{44EC45D0-1D79-4374-BD91-7BBA48B6D7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04564" y="3646577"/>
            <a:ext cx="942886" cy="942886"/>
          </a:xfrm>
          <a:prstGeom prst="rect">
            <a:avLst/>
          </a:prstGeom>
        </p:spPr>
      </p:pic>
    </p:spTree>
    <p:extLst>
      <p:ext uri="{BB962C8B-B14F-4D97-AF65-F5344CB8AC3E}">
        <p14:creationId xmlns:p14="http://schemas.microsoft.com/office/powerpoint/2010/main" val="3446213167"/>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4CE2-0994-45AD-A0A9-3B9A8A20946D}"/>
              </a:ext>
            </a:extLst>
          </p:cNvPr>
          <p:cNvSpPr>
            <a:spLocks noGrp="1"/>
          </p:cNvSpPr>
          <p:nvPr>
            <p:ph type="title"/>
          </p:nvPr>
        </p:nvSpPr>
        <p:spPr/>
        <p:txBody>
          <a:bodyPr/>
          <a:lstStyle/>
          <a:p>
            <a:r>
              <a:rPr lang="en-US" dirty="0"/>
              <a:t>Cloud Functions</a:t>
            </a:r>
          </a:p>
        </p:txBody>
      </p:sp>
      <p:sp>
        <p:nvSpPr>
          <p:cNvPr id="3" name="Content Placeholder 2">
            <a:extLst>
              <a:ext uri="{FF2B5EF4-FFF2-40B4-BE49-F238E27FC236}">
                <a16:creationId xmlns:a16="http://schemas.microsoft.com/office/drawing/2014/main" id="{5A81C71A-557B-4899-B8CC-2828BD9D9FE8}"/>
              </a:ext>
            </a:extLst>
          </p:cNvPr>
          <p:cNvSpPr>
            <a:spLocks noGrp="1"/>
          </p:cNvSpPr>
          <p:nvPr>
            <p:ph idx="1"/>
          </p:nvPr>
        </p:nvSpPr>
        <p:spPr>
          <a:xfrm>
            <a:off x="838200" y="1878501"/>
            <a:ext cx="10515600" cy="1325563"/>
          </a:xfrm>
        </p:spPr>
        <p:txBody>
          <a:bodyPr>
            <a:normAutofit/>
          </a:bodyPr>
          <a:lstStyle/>
          <a:p>
            <a:pPr marL="0" indent="0">
              <a:buNone/>
            </a:pPr>
            <a:r>
              <a:rPr lang="en-US" sz="2800" dirty="0"/>
              <a:t>Are functions that are triggered by HTTPS calls or Firebase products, such as changes to in the </a:t>
            </a:r>
            <a:r>
              <a:rPr lang="en-US" dirty="0"/>
              <a:t>d</a:t>
            </a:r>
            <a:r>
              <a:rPr lang="en-US" sz="2800" dirty="0"/>
              <a:t>atabase, new user sign-ups via Auth</a:t>
            </a:r>
            <a:r>
              <a:rPr lang="en-US" dirty="0"/>
              <a:t>.</a:t>
            </a:r>
            <a:endParaRPr lang="en-US" sz="2800" dirty="0"/>
          </a:p>
        </p:txBody>
      </p:sp>
      <p:pic>
        <p:nvPicPr>
          <p:cNvPr id="7" name="Graphic 6">
            <a:extLst>
              <a:ext uri="{FF2B5EF4-FFF2-40B4-BE49-F238E27FC236}">
                <a16:creationId xmlns:a16="http://schemas.microsoft.com/office/drawing/2014/main" id="{8A586614-38C1-4F28-BCE0-C727DE4BB8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10914" y="556463"/>
            <a:ext cx="942886" cy="942886"/>
          </a:xfrm>
          <a:prstGeom prst="rect">
            <a:avLst/>
          </a:prstGeom>
        </p:spPr>
      </p:pic>
      <p:sp>
        <p:nvSpPr>
          <p:cNvPr id="4" name="TextBox 3">
            <a:extLst>
              <a:ext uri="{FF2B5EF4-FFF2-40B4-BE49-F238E27FC236}">
                <a16:creationId xmlns:a16="http://schemas.microsoft.com/office/drawing/2014/main" id="{BA8144F8-D2C6-4E49-BB8C-F6D50965BB4A}"/>
              </a:ext>
            </a:extLst>
          </p:cNvPr>
          <p:cNvSpPr txBox="1"/>
          <p:nvPr/>
        </p:nvSpPr>
        <p:spPr>
          <a:xfrm>
            <a:off x="838201" y="3391877"/>
            <a:ext cx="7528559" cy="2862322"/>
          </a:xfrm>
          <a:prstGeom prst="rect">
            <a:avLst/>
          </a:prstGeom>
          <a:noFill/>
        </p:spPr>
        <p:txBody>
          <a:bodyPr wrap="square" rtlCol="0">
            <a:spAutoFit/>
          </a:bodyPr>
          <a:lstStyle/>
          <a:p>
            <a:r>
              <a:rPr lang="en-US" sz="1800" dirty="0"/>
              <a:t>There are 19 Cloud Functions deployed for Rentool. Most of which are Firestore listeners that listens to changes in the database and handles them. For example, when an owner change the accepted request ID in the tool’s document a function will mark the request document as accepted and send a notification to the renter.</a:t>
            </a:r>
          </a:p>
          <a:p>
            <a:endParaRPr lang="en-US" sz="1800" dirty="0"/>
          </a:p>
          <a:p>
            <a:r>
              <a:rPr lang="en-US" dirty="0"/>
              <a:t>Other functions are HTTPS callable some used for changing the user’s profile picture or username. And one is used as a webhook with Checkout to receive payments events.</a:t>
            </a:r>
            <a:endParaRPr lang="en-US" sz="1800" dirty="0"/>
          </a:p>
        </p:txBody>
      </p:sp>
      <p:grpSp>
        <p:nvGrpSpPr>
          <p:cNvPr id="10" name="Group 9">
            <a:extLst>
              <a:ext uri="{FF2B5EF4-FFF2-40B4-BE49-F238E27FC236}">
                <a16:creationId xmlns:a16="http://schemas.microsoft.com/office/drawing/2014/main" id="{9EECA113-0A92-483D-BCA2-DA87FD40D80D}"/>
              </a:ext>
            </a:extLst>
          </p:cNvPr>
          <p:cNvGrpSpPr/>
          <p:nvPr/>
        </p:nvGrpSpPr>
        <p:grpSpPr>
          <a:xfrm>
            <a:off x="8428777" y="3653937"/>
            <a:ext cx="3382222" cy="1902500"/>
            <a:chOff x="8428777" y="3653937"/>
            <a:chExt cx="3382222" cy="1902500"/>
          </a:xfrm>
        </p:grpSpPr>
        <p:pic>
          <p:nvPicPr>
            <p:cNvPr id="5122" name="Picture 2">
              <a:extLst>
                <a:ext uri="{FF2B5EF4-FFF2-40B4-BE49-F238E27FC236}">
                  <a16:creationId xmlns:a16="http://schemas.microsoft.com/office/drawing/2014/main" id="{4985CEBC-01A6-49AF-8202-CEEC530D88E9}"/>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8428777" y="3653937"/>
              <a:ext cx="3382222" cy="1902500"/>
            </a:xfrm>
            <a:prstGeom prst="roundRect">
              <a:avLst>
                <a:gd name="adj" fmla="val 14264"/>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1FF182C-C545-4043-9AC2-1B23CDECEE0C}"/>
                </a:ext>
              </a:extLst>
            </p:cNvPr>
            <p:cNvSpPr/>
            <p:nvPr/>
          </p:nvSpPr>
          <p:spPr>
            <a:xfrm>
              <a:off x="9365031" y="4056257"/>
              <a:ext cx="504825" cy="5179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7B6E7AE-BD36-401B-8D65-A272C420A85D}"/>
              </a:ext>
            </a:extLst>
          </p:cNvPr>
          <p:cNvSpPr txBox="1"/>
          <p:nvPr/>
        </p:nvSpPr>
        <p:spPr>
          <a:xfrm>
            <a:off x="8366760" y="5636978"/>
            <a:ext cx="3587115" cy="738664"/>
          </a:xfrm>
          <a:prstGeom prst="rect">
            <a:avLst/>
          </a:prstGeom>
          <a:noFill/>
        </p:spPr>
        <p:txBody>
          <a:bodyPr wrap="square" rtlCol="0">
            <a:spAutoFit/>
          </a:bodyPr>
          <a:lstStyle/>
          <a:p>
            <a:r>
              <a:rPr lang="en-US" sz="1400" dirty="0">
                <a:solidFill>
                  <a:schemeClr val="tx1">
                    <a:lumMod val="65000"/>
                  </a:schemeClr>
                </a:solidFill>
              </a:rPr>
              <a:t>The cloud function ‘</a:t>
            </a:r>
            <a:r>
              <a:rPr lang="en-US" sz="1400" dirty="0" err="1">
                <a:solidFill>
                  <a:schemeClr val="tx1">
                    <a:lumMod val="65000"/>
                  </a:schemeClr>
                </a:solidFill>
                <a:latin typeface="Cascadia Code" panose="020B0609020000020004" pitchFamily="49" charset="0"/>
                <a:ea typeface="Cascadia Code" panose="020B0609020000020004" pitchFamily="49" charset="0"/>
                <a:cs typeface="Cascadia Code" panose="020B0609020000020004" pitchFamily="49" charset="0"/>
              </a:rPr>
              <a:t>newUser</a:t>
            </a:r>
            <a:r>
              <a:rPr lang="en-US" sz="1400" dirty="0">
                <a:solidFill>
                  <a:schemeClr val="tx1">
                    <a:lumMod val="65000"/>
                  </a:schemeClr>
                </a:solidFill>
              </a:rPr>
              <a:t>’ runs when a new account is created, and it creates its user document in Firestore.</a:t>
            </a:r>
          </a:p>
        </p:txBody>
      </p:sp>
    </p:spTree>
    <p:extLst>
      <p:ext uri="{BB962C8B-B14F-4D97-AF65-F5344CB8AC3E}">
        <p14:creationId xmlns:p14="http://schemas.microsoft.com/office/powerpoint/2010/main" val="4150242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7695-9826-448B-80F0-7A405347FC7B}"/>
              </a:ext>
            </a:extLst>
          </p:cNvPr>
          <p:cNvSpPr>
            <a:spLocks noGrp="1"/>
          </p:cNvSpPr>
          <p:nvPr>
            <p:ph type="title"/>
          </p:nvPr>
        </p:nvSpPr>
        <p:spPr/>
        <p:txBody>
          <a:bodyPr/>
          <a:lstStyle/>
          <a:p>
            <a:r>
              <a:rPr lang="en-US" dirty="0"/>
              <a:t>Payments</a:t>
            </a:r>
          </a:p>
        </p:txBody>
      </p:sp>
      <p:sp>
        <p:nvSpPr>
          <p:cNvPr id="24" name="Text Placeholder 23">
            <a:extLst>
              <a:ext uri="{FF2B5EF4-FFF2-40B4-BE49-F238E27FC236}">
                <a16:creationId xmlns:a16="http://schemas.microsoft.com/office/drawing/2014/main" id="{CB58501C-2AC4-40B4-BA0B-5495548B6168}"/>
              </a:ext>
            </a:extLst>
          </p:cNvPr>
          <p:cNvSpPr>
            <a:spLocks noGrp="1"/>
          </p:cNvSpPr>
          <p:nvPr>
            <p:ph type="body" idx="1"/>
          </p:nvPr>
        </p:nvSpPr>
        <p:spPr/>
        <p:txBody>
          <a:bodyPr/>
          <a:lstStyle/>
          <a:p>
            <a:r>
              <a:rPr lang="en-US" dirty="0"/>
              <a:t>Using Checkout.com</a:t>
            </a:r>
          </a:p>
        </p:txBody>
      </p:sp>
      <p:pic>
        <p:nvPicPr>
          <p:cNvPr id="4" name="Graphic 3">
            <a:extLst>
              <a:ext uri="{FF2B5EF4-FFF2-40B4-BE49-F238E27FC236}">
                <a16:creationId xmlns:a16="http://schemas.microsoft.com/office/drawing/2014/main" id="{44EC45D0-1D79-4374-BD91-7BBA48B6D7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04564" y="3646577"/>
            <a:ext cx="942886" cy="942886"/>
          </a:xfrm>
          <a:prstGeom prst="rect">
            <a:avLst/>
          </a:prstGeom>
        </p:spPr>
      </p:pic>
    </p:spTree>
    <p:extLst>
      <p:ext uri="{BB962C8B-B14F-4D97-AF65-F5344CB8AC3E}">
        <p14:creationId xmlns:p14="http://schemas.microsoft.com/office/powerpoint/2010/main" val="835932079"/>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B0BA-29BF-403A-A4CB-B10E851533B2}"/>
              </a:ext>
            </a:extLst>
          </p:cNvPr>
          <p:cNvSpPr>
            <a:spLocks noGrp="1"/>
          </p:cNvSpPr>
          <p:nvPr>
            <p:ph type="title"/>
          </p:nvPr>
        </p:nvSpPr>
        <p:spPr/>
        <p:txBody>
          <a:bodyPr/>
          <a:lstStyle/>
          <a:p>
            <a:r>
              <a:rPr lang="en-US" dirty="0"/>
              <a:t>Payments</a:t>
            </a:r>
          </a:p>
        </p:txBody>
      </p:sp>
      <p:sp>
        <p:nvSpPr>
          <p:cNvPr id="7" name="Content Placeholder 6">
            <a:extLst>
              <a:ext uri="{FF2B5EF4-FFF2-40B4-BE49-F238E27FC236}">
                <a16:creationId xmlns:a16="http://schemas.microsoft.com/office/drawing/2014/main" id="{B99CEC6B-2CD9-4F79-B5AD-0F5A0B38C4AB}"/>
              </a:ext>
            </a:extLst>
          </p:cNvPr>
          <p:cNvSpPr>
            <a:spLocks noGrp="1"/>
          </p:cNvSpPr>
          <p:nvPr>
            <p:ph idx="1"/>
          </p:nvPr>
        </p:nvSpPr>
        <p:spPr>
          <a:xfrm>
            <a:off x="838200" y="1499349"/>
            <a:ext cx="10515600" cy="2266893"/>
          </a:xfrm>
        </p:spPr>
        <p:txBody>
          <a:bodyPr>
            <a:normAutofit/>
          </a:bodyPr>
          <a:lstStyle/>
          <a:p>
            <a:pPr marL="0" indent="0">
              <a:buNone/>
            </a:pPr>
            <a:r>
              <a:rPr lang="en-US" sz="2400" dirty="0"/>
              <a:t>Rentool needs to send and receive payments from users to be able to charge the renter and pay the owner.</a:t>
            </a:r>
          </a:p>
          <a:p>
            <a:pPr marL="0" indent="0">
              <a:buNone/>
            </a:pPr>
            <a:r>
              <a:rPr lang="en-US" sz="2400" dirty="0"/>
              <a:t>That’s why it needs a payment gateway that will take care of contacting the banks and handling transactions. Also, since Rentool is not PCI-Certified it can’t store users’ credit/debit cards directly. So, it needs a gateway that does that.</a:t>
            </a:r>
          </a:p>
        </p:txBody>
      </p:sp>
      <p:pic>
        <p:nvPicPr>
          <p:cNvPr id="12" name="Content Placeholder 11">
            <a:extLst>
              <a:ext uri="{FF2B5EF4-FFF2-40B4-BE49-F238E27FC236}">
                <a16:creationId xmlns:a16="http://schemas.microsoft.com/office/drawing/2014/main" id="{EFC7B8FD-2B63-4BA5-80CB-20DF7F51A697}"/>
              </a:ext>
            </a:extLst>
          </p:cNvPr>
          <p:cNvPicPr>
            <a:picLocks noGrp="1" noChangeAspect="1"/>
          </p:cNvPicPr>
          <p:nvPr>
            <p:ph sz="half" idx="429496729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5208" y="4258558"/>
            <a:ext cx="2411412" cy="2198688"/>
          </a:xfrm>
        </p:spPr>
      </p:pic>
      <p:pic>
        <p:nvPicPr>
          <p:cNvPr id="5" name="Graphic 4">
            <a:extLst>
              <a:ext uri="{FF2B5EF4-FFF2-40B4-BE49-F238E27FC236}">
                <a16:creationId xmlns:a16="http://schemas.microsoft.com/office/drawing/2014/main" id="{EE253535-3510-4796-B4EC-63B05B426C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525082" y="556463"/>
            <a:ext cx="828717" cy="828717"/>
          </a:xfrm>
          <a:prstGeom prst="rect">
            <a:avLst/>
          </a:prstGeom>
        </p:spPr>
      </p:pic>
      <p:sp>
        <p:nvSpPr>
          <p:cNvPr id="16" name="TextBox 15">
            <a:extLst>
              <a:ext uri="{FF2B5EF4-FFF2-40B4-BE49-F238E27FC236}">
                <a16:creationId xmlns:a16="http://schemas.microsoft.com/office/drawing/2014/main" id="{637A25FE-BEE6-4E17-9668-8AFF3B57BD02}"/>
              </a:ext>
            </a:extLst>
          </p:cNvPr>
          <p:cNvSpPr txBox="1"/>
          <p:nvPr/>
        </p:nvSpPr>
        <p:spPr>
          <a:xfrm>
            <a:off x="838200" y="3880411"/>
            <a:ext cx="8079463" cy="2677656"/>
          </a:xfrm>
          <a:prstGeom prst="rect">
            <a:avLst/>
          </a:prstGeom>
          <a:noFill/>
        </p:spPr>
        <p:txBody>
          <a:bodyPr wrap="square" rtlCol="0">
            <a:spAutoFit/>
          </a:bodyPr>
          <a:lstStyle/>
          <a:p>
            <a:r>
              <a:rPr lang="en-US" sz="2400" dirty="0"/>
              <a:t>Checkout is a payment gateway that does support saving card details. In-addition to a great feature which is </a:t>
            </a:r>
            <a:r>
              <a:rPr lang="en-US" sz="2400" i="1" dirty="0"/>
              <a:t>Card Payouts</a:t>
            </a:r>
            <a:r>
              <a:rPr lang="en-US" sz="2400" dirty="0"/>
              <a:t>. This feature enables Rentool to send payments to the owner’s card directly. Thus, removing the need for the owners to enter their bank details like other e-commerce platforms.</a:t>
            </a:r>
          </a:p>
          <a:p>
            <a:endParaRPr lang="en-US" sz="2400" dirty="0"/>
          </a:p>
        </p:txBody>
      </p:sp>
    </p:spTree>
    <p:extLst>
      <p:ext uri="{BB962C8B-B14F-4D97-AF65-F5344CB8AC3E}">
        <p14:creationId xmlns:p14="http://schemas.microsoft.com/office/powerpoint/2010/main" val="3101437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B0BA-29BF-403A-A4CB-B10E851533B2}"/>
              </a:ext>
            </a:extLst>
          </p:cNvPr>
          <p:cNvSpPr>
            <a:spLocks noGrp="1"/>
          </p:cNvSpPr>
          <p:nvPr>
            <p:ph type="title"/>
          </p:nvPr>
        </p:nvSpPr>
        <p:spPr/>
        <p:txBody>
          <a:bodyPr/>
          <a:lstStyle/>
          <a:p>
            <a:r>
              <a:rPr lang="en-US" dirty="0"/>
              <a:t>Payments – Webhook</a:t>
            </a:r>
          </a:p>
        </p:txBody>
      </p:sp>
      <p:pic>
        <p:nvPicPr>
          <p:cNvPr id="5" name="Graphic 4">
            <a:extLst>
              <a:ext uri="{FF2B5EF4-FFF2-40B4-BE49-F238E27FC236}">
                <a16:creationId xmlns:a16="http://schemas.microsoft.com/office/drawing/2014/main" id="{EE253535-3510-4796-B4EC-63B05B426C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25082" y="556463"/>
            <a:ext cx="828717" cy="828717"/>
          </a:xfrm>
          <a:prstGeom prst="rect">
            <a:avLst/>
          </a:prstGeom>
        </p:spPr>
      </p:pic>
      <p:sp>
        <p:nvSpPr>
          <p:cNvPr id="10" name="Content Placeholder 9">
            <a:extLst>
              <a:ext uri="{FF2B5EF4-FFF2-40B4-BE49-F238E27FC236}">
                <a16:creationId xmlns:a16="http://schemas.microsoft.com/office/drawing/2014/main" id="{5846423D-A525-4B0B-BCF8-F00788947845}"/>
              </a:ext>
            </a:extLst>
          </p:cNvPr>
          <p:cNvSpPr>
            <a:spLocks noGrp="1"/>
          </p:cNvSpPr>
          <p:nvPr>
            <p:ph idx="1"/>
          </p:nvPr>
        </p:nvSpPr>
        <p:spPr>
          <a:xfrm>
            <a:off x="838200" y="1485906"/>
            <a:ext cx="10515600" cy="2057394"/>
          </a:xfrm>
        </p:spPr>
        <p:txBody>
          <a:bodyPr/>
          <a:lstStyle/>
          <a:p>
            <a:pPr marL="0" indent="0">
              <a:buNone/>
            </a:pPr>
            <a:r>
              <a:rPr lang="en-US" dirty="0"/>
              <a:t>Rentool stays updated with Checkout using a Webhook.</a:t>
            </a:r>
          </a:p>
          <a:p>
            <a:pPr marL="0" indent="0">
              <a:buNone/>
            </a:pPr>
            <a:r>
              <a:rPr lang="en-US" dirty="0"/>
              <a:t>The cloud function ‘payment’ is an HTTPS function deployed on </a:t>
            </a:r>
            <a:r>
              <a:rPr lang="en-US" dirty="0">
                <a:solidFill>
                  <a:srgbClr val="00FFFF"/>
                </a:solidFill>
              </a:rPr>
              <a:t>https://rentool.site/payments</a:t>
            </a:r>
            <a:r>
              <a:rPr lang="en-US" dirty="0"/>
              <a:t> as an endpoint to a webhook between Rentool and Checkout.</a:t>
            </a:r>
          </a:p>
        </p:txBody>
      </p:sp>
      <p:pic>
        <p:nvPicPr>
          <p:cNvPr id="15" name="Picture 14">
            <a:extLst>
              <a:ext uri="{FF2B5EF4-FFF2-40B4-BE49-F238E27FC236}">
                <a16:creationId xmlns:a16="http://schemas.microsoft.com/office/drawing/2014/main" id="{4D640DE5-E1DE-42E8-9CED-092E87F2E618}"/>
              </a:ext>
            </a:extLst>
          </p:cNvPr>
          <p:cNvPicPr>
            <a:picLocks noChangeAspect="1"/>
          </p:cNvPicPr>
          <p:nvPr/>
        </p:nvPicPr>
        <p:blipFill>
          <a:blip r:embed="rId4"/>
          <a:stretch>
            <a:fillRect/>
          </a:stretch>
        </p:blipFill>
        <p:spPr>
          <a:xfrm>
            <a:off x="9365375" y="3167743"/>
            <a:ext cx="2319414" cy="2708119"/>
          </a:xfrm>
          <a:prstGeom prst="roundRect">
            <a:avLst>
              <a:gd name="adj" fmla="val 4567"/>
            </a:avLst>
          </a:prstGeom>
        </p:spPr>
      </p:pic>
      <p:sp>
        <p:nvSpPr>
          <p:cNvPr id="18" name="TextBox 17">
            <a:extLst>
              <a:ext uri="{FF2B5EF4-FFF2-40B4-BE49-F238E27FC236}">
                <a16:creationId xmlns:a16="http://schemas.microsoft.com/office/drawing/2014/main" id="{83958CE1-55B4-4079-966C-5FB56B34694F}"/>
              </a:ext>
            </a:extLst>
          </p:cNvPr>
          <p:cNvSpPr txBox="1"/>
          <p:nvPr/>
        </p:nvSpPr>
        <p:spPr>
          <a:xfrm>
            <a:off x="9365375" y="5875862"/>
            <a:ext cx="2319414" cy="430887"/>
          </a:xfrm>
          <a:prstGeom prst="rect">
            <a:avLst/>
          </a:prstGeom>
          <a:noFill/>
        </p:spPr>
        <p:txBody>
          <a:bodyPr wrap="square" rtlCol="0">
            <a:spAutoFit/>
          </a:bodyPr>
          <a:lstStyle/>
          <a:p>
            <a:r>
              <a:rPr lang="en-US" sz="1100" dirty="0">
                <a:solidFill>
                  <a:schemeClr val="tx1">
                    <a:lumMod val="65000"/>
                  </a:schemeClr>
                </a:solidFill>
              </a:rPr>
              <a:t>Webhook configuration page in Checkout dashboard.</a:t>
            </a:r>
          </a:p>
        </p:txBody>
      </p:sp>
      <p:sp>
        <p:nvSpPr>
          <p:cNvPr id="20" name="Content Placeholder 9">
            <a:extLst>
              <a:ext uri="{FF2B5EF4-FFF2-40B4-BE49-F238E27FC236}">
                <a16:creationId xmlns:a16="http://schemas.microsoft.com/office/drawing/2014/main" id="{F601FE19-95B6-4DE0-9343-2E1EB8BC238A}"/>
              </a:ext>
            </a:extLst>
          </p:cNvPr>
          <p:cNvSpPr txBox="1">
            <a:spLocks/>
          </p:cNvSpPr>
          <p:nvPr/>
        </p:nvSpPr>
        <p:spPr>
          <a:xfrm>
            <a:off x="838200" y="3343275"/>
            <a:ext cx="8181975" cy="3230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Checkout sends an HTTPS request once one of the configured events occur, this is then used to trigger other events.</a:t>
            </a:r>
          </a:p>
          <a:p>
            <a:pPr marL="0" indent="0">
              <a:buFont typeface="Arial" panose="020B0604020202020204" pitchFamily="34" charset="0"/>
              <a:buNone/>
            </a:pPr>
            <a:r>
              <a:rPr lang="en-US" dirty="0"/>
              <a:t>For example, after charging the renter, Rentool waits for confirmation that the payment was successful before paying the owner.</a:t>
            </a:r>
          </a:p>
        </p:txBody>
      </p:sp>
    </p:spTree>
    <p:extLst>
      <p:ext uri="{BB962C8B-B14F-4D97-AF65-F5344CB8AC3E}">
        <p14:creationId xmlns:p14="http://schemas.microsoft.com/office/powerpoint/2010/main" val="281321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B0BA-29BF-403A-A4CB-B10E851533B2}"/>
              </a:ext>
            </a:extLst>
          </p:cNvPr>
          <p:cNvSpPr>
            <a:spLocks noGrp="1"/>
          </p:cNvSpPr>
          <p:nvPr>
            <p:ph type="title"/>
          </p:nvPr>
        </p:nvSpPr>
        <p:spPr/>
        <p:txBody>
          <a:bodyPr/>
          <a:lstStyle/>
          <a:p>
            <a:r>
              <a:rPr lang="en-US" dirty="0"/>
              <a:t>Payments – Adding a card</a:t>
            </a:r>
          </a:p>
        </p:txBody>
      </p:sp>
      <p:sp>
        <p:nvSpPr>
          <p:cNvPr id="7" name="Content Placeholder 6">
            <a:extLst>
              <a:ext uri="{FF2B5EF4-FFF2-40B4-BE49-F238E27FC236}">
                <a16:creationId xmlns:a16="http://schemas.microsoft.com/office/drawing/2014/main" id="{B99CEC6B-2CD9-4F79-B5AD-0F5A0B38C4AB}"/>
              </a:ext>
            </a:extLst>
          </p:cNvPr>
          <p:cNvSpPr>
            <a:spLocks noGrp="1"/>
          </p:cNvSpPr>
          <p:nvPr>
            <p:ph idx="1"/>
          </p:nvPr>
        </p:nvSpPr>
        <p:spPr>
          <a:xfrm>
            <a:off x="838200" y="1499349"/>
            <a:ext cx="10515600" cy="1678417"/>
          </a:xfrm>
        </p:spPr>
        <p:txBody>
          <a:bodyPr>
            <a:normAutofit/>
          </a:bodyPr>
          <a:lstStyle/>
          <a:p>
            <a:pPr marL="0" indent="0">
              <a:buNone/>
            </a:pPr>
            <a:r>
              <a:rPr lang="en-US" sz="2000" dirty="0"/>
              <a:t>Since Rentool is not allowed to handle card details. The user will send his/her card details directly to Checkout. Which will store them and return a token to the user. The user will then send the token to Rentool which will contact Checkout and verify it.</a:t>
            </a:r>
          </a:p>
          <a:p>
            <a:pPr marL="0" indent="0">
              <a:buNone/>
            </a:pPr>
            <a:r>
              <a:rPr lang="en-US" sz="2000" dirty="0"/>
              <a:t>Below is a sequence diagram of adding a credit/debit card.</a:t>
            </a:r>
          </a:p>
        </p:txBody>
      </p:sp>
      <p:pic>
        <p:nvPicPr>
          <p:cNvPr id="12" name="Content Placeholder 11">
            <a:extLst>
              <a:ext uri="{FF2B5EF4-FFF2-40B4-BE49-F238E27FC236}">
                <a16:creationId xmlns:a16="http://schemas.microsoft.com/office/drawing/2014/main" id="{EFC7B8FD-2B63-4BA5-80CB-20DF7F51A697}"/>
              </a:ext>
            </a:extLst>
          </p:cNvPr>
          <p:cNvPicPr>
            <a:picLocks noGrp="1" noChangeAspect="1"/>
          </p:cNvPicPr>
          <p:nvPr>
            <p:ph sz="half" idx="429496729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129793" y="4409298"/>
            <a:ext cx="2411412" cy="1898705"/>
          </a:xfrm>
        </p:spPr>
      </p:pic>
      <p:pic>
        <p:nvPicPr>
          <p:cNvPr id="5" name="Graphic 4">
            <a:extLst>
              <a:ext uri="{FF2B5EF4-FFF2-40B4-BE49-F238E27FC236}">
                <a16:creationId xmlns:a16="http://schemas.microsoft.com/office/drawing/2014/main" id="{EE253535-3510-4796-B4EC-63B05B426C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525082" y="556463"/>
            <a:ext cx="828717" cy="828717"/>
          </a:xfrm>
          <a:prstGeom prst="rect">
            <a:avLst/>
          </a:prstGeom>
        </p:spPr>
      </p:pic>
      <p:pic>
        <p:nvPicPr>
          <p:cNvPr id="4" name="Picture 3" descr="Diagram, schematic&#10;&#10;Description automatically generated">
            <a:extLst>
              <a:ext uri="{FF2B5EF4-FFF2-40B4-BE49-F238E27FC236}">
                <a16:creationId xmlns:a16="http://schemas.microsoft.com/office/drawing/2014/main" id="{88A5E457-0D4B-406D-8A87-E92C7F81C32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37788" y="3177766"/>
            <a:ext cx="4251960" cy="3429000"/>
          </a:xfrm>
          <a:prstGeom prst="roundRect">
            <a:avLst>
              <a:gd name="adj" fmla="val 2410"/>
            </a:avLst>
          </a:prstGeom>
        </p:spPr>
      </p:pic>
    </p:spTree>
    <p:extLst>
      <p:ext uri="{BB962C8B-B14F-4D97-AF65-F5344CB8AC3E}">
        <p14:creationId xmlns:p14="http://schemas.microsoft.com/office/powerpoint/2010/main" val="378108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B0BA-29BF-403A-A4CB-B10E851533B2}"/>
              </a:ext>
            </a:extLst>
          </p:cNvPr>
          <p:cNvSpPr>
            <a:spLocks noGrp="1"/>
          </p:cNvSpPr>
          <p:nvPr>
            <p:ph type="title"/>
          </p:nvPr>
        </p:nvSpPr>
        <p:spPr/>
        <p:txBody>
          <a:bodyPr/>
          <a:lstStyle/>
          <a:p>
            <a:r>
              <a:rPr lang="en-US" dirty="0"/>
              <a:t>Payments – Adding a card</a:t>
            </a:r>
          </a:p>
        </p:txBody>
      </p:sp>
      <p:sp>
        <p:nvSpPr>
          <p:cNvPr id="7" name="Content Placeholder 6">
            <a:extLst>
              <a:ext uri="{FF2B5EF4-FFF2-40B4-BE49-F238E27FC236}">
                <a16:creationId xmlns:a16="http://schemas.microsoft.com/office/drawing/2014/main" id="{B99CEC6B-2CD9-4F79-B5AD-0F5A0B38C4AB}"/>
              </a:ext>
            </a:extLst>
          </p:cNvPr>
          <p:cNvSpPr>
            <a:spLocks noGrp="1"/>
          </p:cNvSpPr>
          <p:nvPr>
            <p:ph idx="1"/>
          </p:nvPr>
        </p:nvSpPr>
        <p:spPr>
          <a:xfrm>
            <a:off x="838200" y="1499349"/>
            <a:ext cx="10515600" cy="1678417"/>
          </a:xfrm>
        </p:spPr>
        <p:txBody>
          <a:bodyPr>
            <a:normAutofit/>
          </a:bodyPr>
          <a:lstStyle/>
          <a:p>
            <a:pPr marL="0" indent="0">
              <a:buNone/>
            </a:pPr>
            <a:r>
              <a:rPr lang="en-US" sz="2000" dirty="0"/>
              <a:t>Since Rentool is not allowed to handle card details. The user will send his/her card details directly to Checkout. Which will store them and return a token to the user. The user will then send the token to Rentool which will contact Checkout and verify it.</a:t>
            </a:r>
          </a:p>
          <a:p>
            <a:pPr marL="0" indent="0">
              <a:buNone/>
            </a:pPr>
            <a:r>
              <a:rPr lang="en-US" sz="2000" dirty="0"/>
              <a:t>Below is a sequence diagram of adding a credit/debit card.</a:t>
            </a:r>
          </a:p>
        </p:txBody>
      </p:sp>
      <p:pic>
        <p:nvPicPr>
          <p:cNvPr id="12" name="Content Placeholder 11">
            <a:extLst>
              <a:ext uri="{FF2B5EF4-FFF2-40B4-BE49-F238E27FC236}">
                <a16:creationId xmlns:a16="http://schemas.microsoft.com/office/drawing/2014/main" id="{EFC7B8FD-2B63-4BA5-80CB-20DF7F51A697}"/>
              </a:ext>
            </a:extLst>
          </p:cNvPr>
          <p:cNvPicPr>
            <a:picLocks noGrp="1" noChangeAspect="1"/>
          </p:cNvPicPr>
          <p:nvPr>
            <p:ph sz="half" idx="429496729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205208" y="4408549"/>
            <a:ext cx="2411412" cy="1898705"/>
          </a:xfrm>
        </p:spPr>
      </p:pic>
      <p:pic>
        <p:nvPicPr>
          <p:cNvPr id="5" name="Graphic 4">
            <a:extLst>
              <a:ext uri="{FF2B5EF4-FFF2-40B4-BE49-F238E27FC236}">
                <a16:creationId xmlns:a16="http://schemas.microsoft.com/office/drawing/2014/main" id="{EE253535-3510-4796-B4EC-63B05B426C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525082" y="556463"/>
            <a:ext cx="828717" cy="828717"/>
          </a:xfrm>
          <a:prstGeom prst="rect">
            <a:avLst/>
          </a:prstGeom>
        </p:spPr>
      </p:pic>
      <p:pic>
        <p:nvPicPr>
          <p:cNvPr id="4" name="Picture 3" descr="Diagram, schematic&#10;&#10;Description automatically generated">
            <a:extLst>
              <a:ext uri="{FF2B5EF4-FFF2-40B4-BE49-F238E27FC236}">
                <a16:creationId xmlns:a16="http://schemas.microsoft.com/office/drawing/2014/main" id="{88A5E457-0D4B-406D-8A87-E92C7F81C32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37788" y="3177766"/>
            <a:ext cx="4251960" cy="3429000"/>
          </a:xfrm>
          <a:prstGeom prst="roundRect">
            <a:avLst>
              <a:gd name="adj" fmla="val 2410"/>
            </a:avLst>
          </a:prstGeom>
        </p:spPr>
      </p:pic>
      <p:grpSp>
        <p:nvGrpSpPr>
          <p:cNvPr id="28" name="Group 27">
            <a:extLst>
              <a:ext uri="{FF2B5EF4-FFF2-40B4-BE49-F238E27FC236}">
                <a16:creationId xmlns:a16="http://schemas.microsoft.com/office/drawing/2014/main" id="{482EDB98-5BE7-468B-AE37-14AD7FB39B2E}"/>
              </a:ext>
            </a:extLst>
          </p:cNvPr>
          <p:cNvGrpSpPr/>
          <p:nvPr/>
        </p:nvGrpSpPr>
        <p:grpSpPr>
          <a:xfrm>
            <a:off x="5365536" y="3508376"/>
            <a:ext cx="3390950" cy="2673349"/>
            <a:chOff x="1285833" y="1074716"/>
            <a:chExt cx="5832469" cy="4598188"/>
          </a:xfrm>
        </p:grpSpPr>
        <p:pic>
          <p:nvPicPr>
            <p:cNvPr id="29" name="Graphic 28">
              <a:extLst>
                <a:ext uri="{FF2B5EF4-FFF2-40B4-BE49-F238E27FC236}">
                  <a16:creationId xmlns:a16="http://schemas.microsoft.com/office/drawing/2014/main" id="{FD39060C-0F7B-47A2-869E-3C7CFF27F2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85833" y="2843233"/>
              <a:ext cx="869950" cy="869950"/>
            </a:xfrm>
            <a:prstGeom prst="rect">
              <a:avLst/>
            </a:prstGeom>
          </p:spPr>
        </p:pic>
        <p:pic>
          <p:nvPicPr>
            <p:cNvPr id="30" name="Graphic 29">
              <a:extLst>
                <a:ext uri="{FF2B5EF4-FFF2-40B4-BE49-F238E27FC236}">
                  <a16:creationId xmlns:a16="http://schemas.microsoft.com/office/drawing/2014/main" id="{9CFED214-3064-4462-81E3-A41FB7050B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37464" y="3713183"/>
              <a:ext cx="1980838" cy="1959721"/>
            </a:xfrm>
            <a:prstGeom prst="rect">
              <a:avLst/>
            </a:prstGeom>
          </p:spPr>
        </p:pic>
        <p:pic>
          <p:nvPicPr>
            <p:cNvPr id="31" name="Graphic 30">
              <a:extLst>
                <a:ext uri="{FF2B5EF4-FFF2-40B4-BE49-F238E27FC236}">
                  <a16:creationId xmlns:a16="http://schemas.microsoft.com/office/drawing/2014/main" id="{366A935C-7967-40B2-A5FA-18B9CF353C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33697" y="1074716"/>
              <a:ext cx="828716" cy="828716"/>
            </a:xfrm>
            <a:prstGeom prst="rect">
              <a:avLst/>
            </a:prstGeom>
          </p:spPr>
        </p:pic>
        <p:pic>
          <p:nvPicPr>
            <p:cNvPr id="32" name="Graphic 31">
              <a:extLst>
                <a:ext uri="{FF2B5EF4-FFF2-40B4-BE49-F238E27FC236}">
                  <a16:creationId xmlns:a16="http://schemas.microsoft.com/office/drawing/2014/main" id="{AAF94719-EB0C-46E4-9A92-F5817546D3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03470" y="3713183"/>
              <a:ext cx="2052638" cy="1959721"/>
            </a:xfrm>
            <a:prstGeom prst="rect">
              <a:avLst/>
            </a:prstGeom>
          </p:spPr>
        </p:pic>
        <p:cxnSp>
          <p:nvCxnSpPr>
            <p:cNvPr id="33" name="Straight Arrow Connector 32">
              <a:extLst>
                <a:ext uri="{FF2B5EF4-FFF2-40B4-BE49-F238E27FC236}">
                  <a16:creationId xmlns:a16="http://schemas.microsoft.com/office/drawing/2014/main" id="{EAD9D95B-1ED7-4596-8CCB-4F6F053423A2}"/>
                </a:ext>
              </a:extLst>
            </p:cNvPr>
            <p:cNvCxnSpPr/>
            <p:nvPr/>
          </p:nvCxnSpPr>
          <p:spPr>
            <a:xfrm flipV="1">
              <a:off x="1961463" y="1993828"/>
              <a:ext cx="1095375" cy="838200"/>
            </a:xfrm>
            <a:prstGeom prst="straightConnector1">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D637C44-FEF6-4232-8946-33D645E4E077}"/>
                </a:ext>
              </a:extLst>
            </p:cNvPr>
            <p:cNvCxnSpPr/>
            <p:nvPr/>
          </p:nvCxnSpPr>
          <p:spPr>
            <a:xfrm flipV="1">
              <a:off x="2098019" y="2154156"/>
              <a:ext cx="1095375" cy="838200"/>
            </a:xfrm>
            <a:prstGeom prst="straightConnector1">
              <a:avLst/>
            </a:prstGeom>
            <a:ln w="12700">
              <a:solidFill>
                <a:srgbClr val="FFFF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B7DED62-C49E-47BA-94BE-D96F5B0AAF8D}"/>
                </a:ext>
              </a:extLst>
            </p:cNvPr>
            <p:cNvCxnSpPr>
              <a:cxnSpLocks/>
            </p:cNvCxnSpPr>
            <p:nvPr/>
          </p:nvCxnSpPr>
          <p:spPr>
            <a:xfrm flipH="1" flipV="1">
              <a:off x="2268495" y="3713183"/>
              <a:ext cx="827130" cy="525442"/>
            </a:xfrm>
            <a:prstGeom prst="straightConnector1">
              <a:avLst/>
            </a:prstGeom>
            <a:ln w="12700">
              <a:solidFill>
                <a:srgbClr val="FFFF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16D338-AFF5-4020-8747-58D09F1D3ACA}"/>
                </a:ext>
              </a:extLst>
            </p:cNvPr>
            <p:cNvCxnSpPr>
              <a:cxnSpLocks/>
            </p:cNvCxnSpPr>
            <p:nvPr/>
          </p:nvCxnSpPr>
          <p:spPr>
            <a:xfrm>
              <a:off x="3625014" y="2219324"/>
              <a:ext cx="0" cy="1617683"/>
            </a:xfrm>
            <a:prstGeom prst="straightConnector1">
              <a:avLst/>
            </a:prstGeom>
            <a:ln w="12700">
              <a:solidFill>
                <a:srgbClr val="FFFF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8B43110-F3FC-478E-9416-F410905A8110}"/>
                </a:ext>
              </a:extLst>
            </p:cNvPr>
            <p:cNvCxnSpPr>
              <a:cxnSpLocks/>
            </p:cNvCxnSpPr>
            <p:nvPr/>
          </p:nvCxnSpPr>
          <p:spPr>
            <a:xfrm>
              <a:off x="3853614" y="2219323"/>
              <a:ext cx="0" cy="1617683"/>
            </a:xfrm>
            <a:prstGeom prst="straightConnector1">
              <a:avLst/>
            </a:prstGeom>
            <a:ln w="12700">
              <a:solidFill>
                <a:srgbClr val="FFFF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AD1A3A-B076-4F57-823D-4FEB261E9878}"/>
                </a:ext>
              </a:extLst>
            </p:cNvPr>
            <p:cNvCxnSpPr>
              <a:cxnSpLocks/>
            </p:cNvCxnSpPr>
            <p:nvPr/>
          </p:nvCxnSpPr>
          <p:spPr>
            <a:xfrm flipH="1">
              <a:off x="4435428" y="4550167"/>
              <a:ext cx="1036723" cy="0"/>
            </a:xfrm>
            <a:prstGeom prst="straightConnector1">
              <a:avLst/>
            </a:prstGeom>
            <a:ln w="12700">
              <a:solidFill>
                <a:srgbClr val="FFFF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0478D0-BF17-4316-9D4E-0FF8EA55D45C}"/>
                </a:ext>
              </a:extLst>
            </p:cNvPr>
            <p:cNvSpPr txBox="1"/>
            <p:nvPr/>
          </p:nvSpPr>
          <p:spPr>
            <a:xfrm rot="19324216">
              <a:off x="1665538" y="2125997"/>
              <a:ext cx="1448582" cy="326206"/>
            </a:xfrm>
            <a:prstGeom prst="rect">
              <a:avLst/>
            </a:prstGeom>
            <a:noFill/>
          </p:spPr>
          <p:txBody>
            <a:bodyPr wrap="none" rtlCol="0">
              <a:spAutoFit/>
            </a:bodyPr>
            <a:lstStyle/>
            <a:p>
              <a:pPr algn="ctr"/>
              <a:r>
                <a:rPr lang="en-US" sz="700" dirty="0"/>
                <a:t>1-Request token</a:t>
              </a:r>
            </a:p>
          </p:txBody>
        </p:sp>
        <p:sp>
          <p:nvSpPr>
            <p:cNvPr id="40" name="TextBox 39">
              <a:extLst>
                <a:ext uri="{FF2B5EF4-FFF2-40B4-BE49-F238E27FC236}">
                  <a16:creationId xmlns:a16="http://schemas.microsoft.com/office/drawing/2014/main" id="{DECE1DD8-4752-43FC-9B7E-E93A5CB6C9A0}"/>
                </a:ext>
              </a:extLst>
            </p:cNvPr>
            <p:cNvSpPr txBox="1"/>
            <p:nvPr/>
          </p:nvSpPr>
          <p:spPr>
            <a:xfrm rot="19324216">
              <a:off x="2070646" y="2494147"/>
              <a:ext cx="1372781" cy="326206"/>
            </a:xfrm>
            <a:prstGeom prst="rect">
              <a:avLst/>
            </a:prstGeom>
            <a:noFill/>
          </p:spPr>
          <p:txBody>
            <a:bodyPr wrap="none" rtlCol="0">
              <a:spAutoFit/>
            </a:bodyPr>
            <a:lstStyle/>
            <a:p>
              <a:pPr algn="ctr"/>
              <a:r>
                <a:rPr lang="en-US" sz="700" dirty="0"/>
                <a:t>2- Return token</a:t>
              </a:r>
            </a:p>
          </p:txBody>
        </p:sp>
        <p:sp>
          <p:nvSpPr>
            <p:cNvPr id="41" name="TextBox 40">
              <a:extLst>
                <a:ext uri="{FF2B5EF4-FFF2-40B4-BE49-F238E27FC236}">
                  <a16:creationId xmlns:a16="http://schemas.microsoft.com/office/drawing/2014/main" id="{321312C9-945F-4819-A455-ACB297451227}"/>
                </a:ext>
              </a:extLst>
            </p:cNvPr>
            <p:cNvSpPr txBox="1"/>
            <p:nvPr/>
          </p:nvSpPr>
          <p:spPr>
            <a:xfrm rot="1962407">
              <a:off x="1856035" y="3674419"/>
              <a:ext cx="1723036" cy="301114"/>
            </a:xfrm>
            <a:prstGeom prst="rect">
              <a:avLst/>
            </a:prstGeom>
            <a:noFill/>
          </p:spPr>
          <p:txBody>
            <a:bodyPr wrap="none" rtlCol="0">
              <a:spAutoFit/>
            </a:bodyPr>
            <a:lstStyle/>
            <a:p>
              <a:pPr algn="ctr"/>
              <a:r>
                <a:rPr lang="en-US" sz="600" dirty="0"/>
                <a:t>3- Add card from token</a:t>
              </a:r>
            </a:p>
          </p:txBody>
        </p:sp>
        <p:sp>
          <p:nvSpPr>
            <p:cNvPr id="42" name="TextBox 41">
              <a:extLst>
                <a:ext uri="{FF2B5EF4-FFF2-40B4-BE49-F238E27FC236}">
                  <a16:creationId xmlns:a16="http://schemas.microsoft.com/office/drawing/2014/main" id="{37962649-D417-48E4-B932-F8F5CA146F60}"/>
                </a:ext>
              </a:extLst>
            </p:cNvPr>
            <p:cNvSpPr txBox="1"/>
            <p:nvPr/>
          </p:nvSpPr>
          <p:spPr>
            <a:xfrm rot="16200000">
              <a:off x="2817484" y="2956832"/>
              <a:ext cx="1312665" cy="326206"/>
            </a:xfrm>
            <a:prstGeom prst="rect">
              <a:avLst/>
            </a:prstGeom>
            <a:noFill/>
          </p:spPr>
          <p:txBody>
            <a:bodyPr wrap="none" rtlCol="0">
              <a:spAutoFit/>
            </a:bodyPr>
            <a:lstStyle/>
            <a:p>
              <a:pPr algn="ctr"/>
              <a:r>
                <a:rPr lang="en-US" sz="700" dirty="0"/>
                <a:t>4- Verify token</a:t>
              </a:r>
            </a:p>
          </p:txBody>
        </p:sp>
        <p:sp>
          <p:nvSpPr>
            <p:cNvPr id="43" name="TextBox 42">
              <a:extLst>
                <a:ext uri="{FF2B5EF4-FFF2-40B4-BE49-F238E27FC236}">
                  <a16:creationId xmlns:a16="http://schemas.microsoft.com/office/drawing/2014/main" id="{630601FD-666D-4A5B-9F8B-5D4C3935AA96}"/>
                </a:ext>
              </a:extLst>
            </p:cNvPr>
            <p:cNvSpPr txBox="1"/>
            <p:nvPr/>
          </p:nvSpPr>
          <p:spPr>
            <a:xfrm rot="16200000">
              <a:off x="3151704" y="2836582"/>
              <a:ext cx="1720420" cy="326206"/>
            </a:xfrm>
            <a:prstGeom prst="rect">
              <a:avLst/>
            </a:prstGeom>
            <a:noFill/>
          </p:spPr>
          <p:txBody>
            <a:bodyPr wrap="none" rtlCol="0">
              <a:spAutoFit/>
            </a:bodyPr>
            <a:lstStyle/>
            <a:p>
              <a:pPr algn="ctr"/>
              <a:r>
                <a:rPr lang="en-US" sz="700" dirty="0"/>
                <a:t>5- Verification status</a:t>
              </a:r>
            </a:p>
          </p:txBody>
        </p:sp>
        <p:sp>
          <p:nvSpPr>
            <p:cNvPr id="44" name="TextBox 43">
              <a:extLst>
                <a:ext uri="{FF2B5EF4-FFF2-40B4-BE49-F238E27FC236}">
                  <a16:creationId xmlns:a16="http://schemas.microsoft.com/office/drawing/2014/main" id="{F956774B-086C-4F70-87A6-5C27A5623E4E}"/>
                </a:ext>
              </a:extLst>
            </p:cNvPr>
            <p:cNvSpPr txBox="1"/>
            <p:nvPr/>
          </p:nvSpPr>
          <p:spPr>
            <a:xfrm>
              <a:off x="4123475" y="4245595"/>
              <a:ext cx="1632804" cy="317627"/>
            </a:xfrm>
            <a:prstGeom prst="rect">
              <a:avLst/>
            </a:prstGeom>
            <a:noFill/>
          </p:spPr>
          <p:txBody>
            <a:bodyPr wrap="none" rtlCol="0">
              <a:spAutoFit/>
            </a:bodyPr>
            <a:lstStyle/>
            <a:p>
              <a:pPr algn="ctr"/>
              <a:r>
                <a:rPr lang="en-US" sz="600" dirty="0"/>
                <a:t>6- Update database</a:t>
              </a:r>
            </a:p>
          </p:txBody>
        </p:sp>
        <p:cxnSp>
          <p:nvCxnSpPr>
            <p:cNvPr id="45" name="Straight Arrow Connector 44">
              <a:extLst>
                <a:ext uri="{FF2B5EF4-FFF2-40B4-BE49-F238E27FC236}">
                  <a16:creationId xmlns:a16="http://schemas.microsoft.com/office/drawing/2014/main" id="{F7220A52-AE3A-408D-A9E0-2AD8E8F49158}"/>
                </a:ext>
              </a:extLst>
            </p:cNvPr>
            <p:cNvCxnSpPr>
              <a:cxnSpLocks/>
            </p:cNvCxnSpPr>
            <p:nvPr/>
          </p:nvCxnSpPr>
          <p:spPr>
            <a:xfrm flipH="1" flipV="1">
              <a:off x="2098019" y="3894685"/>
              <a:ext cx="827130" cy="525442"/>
            </a:xfrm>
            <a:prstGeom prst="straightConnector1">
              <a:avLst/>
            </a:prstGeom>
            <a:ln w="12700">
              <a:solidFill>
                <a:srgbClr val="FFFF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B1311EC-E2E6-4563-89F2-F82FCCEBAFF4}"/>
                </a:ext>
              </a:extLst>
            </p:cNvPr>
            <p:cNvSpPr txBox="1"/>
            <p:nvPr/>
          </p:nvSpPr>
          <p:spPr>
            <a:xfrm rot="1962407">
              <a:off x="1647658" y="4086783"/>
              <a:ext cx="1486674" cy="317627"/>
            </a:xfrm>
            <a:prstGeom prst="rect">
              <a:avLst/>
            </a:prstGeom>
            <a:noFill/>
          </p:spPr>
          <p:txBody>
            <a:bodyPr wrap="none" rtlCol="0">
              <a:spAutoFit/>
            </a:bodyPr>
            <a:lstStyle/>
            <a:p>
              <a:pPr algn="ctr"/>
              <a:r>
                <a:rPr lang="en-US" sz="600" dirty="0"/>
                <a:t>7- Return response</a:t>
              </a:r>
            </a:p>
          </p:txBody>
        </p:sp>
      </p:grpSp>
      <p:grpSp>
        <p:nvGrpSpPr>
          <p:cNvPr id="60" name="Group 59">
            <a:extLst>
              <a:ext uri="{FF2B5EF4-FFF2-40B4-BE49-F238E27FC236}">
                <a16:creationId xmlns:a16="http://schemas.microsoft.com/office/drawing/2014/main" id="{F1BFE1F7-FF8C-4A3D-AD30-E344130BAC32}"/>
              </a:ext>
            </a:extLst>
          </p:cNvPr>
          <p:cNvGrpSpPr/>
          <p:nvPr/>
        </p:nvGrpSpPr>
        <p:grpSpPr>
          <a:xfrm>
            <a:off x="6950457" y="3680235"/>
            <a:ext cx="1132634" cy="136134"/>
            <a:chOff x="7118455" y="3663548"/>
            <a:chExt cx="1132634" cy="136134"/>
          </a:xfrm>
        </p:grpSpPr>
        <p:sp>
          <p:nvSpPr>
            <p:cNvPr id="6" name="Freeform: Shape 5">
              <a:extLst>
                <a:ext uri="{FF2B5EF4-FFF2-40B4-BE49-F238E27FC236}">
                  <a16:creationId xmlns:a16="http://schemas.microsoft.com/office/drawing/2014/main" id="{4A7A3AFF-0D13-4B25-B92A-98AE5B78895A}"/>
                </a:ext>
              </a:extLst>
            </p:cNvPr>
            <p:cNvSpPr/>
            <p:nvPr/>
          </p:nvSpPr>
          <p:spPr>
            <a:xfrm>
              <a:off x="7892892" y="3772449"/>
              <a:ext cx="26403" cy="26872"/>
            </a:xfrm>
            <a:custGeom>
              <a:avLst/>
              <a:gdLst>
                <a:gd name="connsiteX0" fmla="*/ 13202 w 26403"/>
                <a:gd name="connsiteY0" fmla="*/ 26872 h 26872"/>
                <a:gd name="connsiteX1" fmla="*/ 26403 w 26403"/>
                <a:gd name="connsiteY1" fmla="*/ 13437 h 26872"/>
                <a:gd name="connsiteX2" fmla="*/ 13202 w 26403"/>
                <a:gd name="connsiteY2" fmla="*/ 0 h 26872"/>
                <a:gd name="connsiteX3" fmla="*/ 0 w 26403"/>
                <a:gd name="connsiteY3" fmla="*/ 13437 h 26872"/>
                <a:gd name="connsiteX4" fmla="*/ 13202 w 26403"/>
                <a:gd name="connsiteY4" fmla="*/ 26872 h 26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3" h="26872">
                  <a:moveTo>
                    <a:pt x="13202" y="26872"/>
                  </a:moveTo>
                  <a:cubicBezTo>
                    <a:pt x="20493" y="26872"/>
                    <a:pt x="26403" y="20857"/>
                    <a:pt x="26403" y="13437"/>
                  </a:cubicBezTo>
                  <a:cubicBezTo>
                    <a:pt x="26403" y="6016"/>
                    <a:pt x="20493" y="0"/>
                    <a:pt x="13202" y="0"/>
                  </a:cubicBezTo>
                  <a:cubicBezTo>
                    <a:pt x="5910" y="0"/>
                    <a:pt x="0" y="6016"/>
                    <a:pt x="0" y="13437"/>
                  </a:cubicBezTo>
                  <a:cubicBezTo>
                    <a:pt x="0" y="20857"/>
                    <a:pt x="5910" y="26872"/>
                    <a:pt x="13202" y="26872"/>
                  </a:cubicBezTo>
                  <a:close/>
                </a:path>
              </a:pathLst>
            </a:custGeom>
            <a:solidFill>
              <a:schemeClr val="tx1"/>
            </a:solidFill>
            <a:ln w="7208" cap="flat">
              <a:solidFill>
                <a:srgbClr val="FFFFFF"/>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BE509A0-F700-4F38-8823-00EAA7A7CB67}"/>
                </a:ext>
              </a:extLst>
            </p:cNvPr>
            <p:cNvSpPr/>
            <p:nvPr/>
          </p:nvSpPr>
          <p:spPr>
            <a:xfrm>
              <a:off x="7118455" y="3699265"/>
              <a:ext cx="90333" cy="100117"/>
            </a:xfrm>
            <a:custGeom>
              <a:avLst/>
              <a:gdLst>
                <a:gd name="connsiteX0" fmla="*/ 28142 w 90333"/>
                <a:gd name="connsiteY0" fmla="*/ 96528 h 100117"/>
                <a:gd name="connsiteX1" fmla="*/ 13202 w 90333"/>
                <a:gd name="connsiteY1" fmla="*/ 85920 h 100117"/>
                <a:gd name="connsiteX2" fmla="*/ 3474 w 90333"/>
                <a:gd name="connsiteY2" fmla="*/ 70009 h 100117"/>
                <a:gd name="connsiteX3" fmla="*/ 0 w 90333"/>
                <a:gd name="connsiteY3" fmla="*/ 50209 h 100117"/>
                <a:gd name="connsiteX4" fmla="*/ 3126 w 90333"/>
                <a:gd name="connsiteY4" fmla="*/ 30408 h 100117"/>
                <a:gd name="connsiteX5" fmla="*/ 12507 w 90333"/>
                <a:gd name="connsiteY5" fmla="*/ 14497 h 100117"/>
                <a:gd name="connsiteX6" fmla="*/ 27099 w 90333"/>
                <a:gd name="connsiteY6" fmla="*/ 3889 h 100117"/>
                <a:gd name="connsiteX7" fmla="*/ 46556 w 90333"/>
                <a:gd name="connsiteY7" fmla="*/ 0 h 100117"/>
                <a:gd name="connsiteX8" fmla="*/ 62885 w 90333"/>
                <a:gd name="connsiteY8" fmla="*/ 2475 h 100117"/>
                <a:gd name="connsiteX9" fmla="*/ 75740 w 90333"/>
                <a:gd name="connsiteY9" fmla="*/ 9547 h 100117"/>
                <a:gd name="connsiteX10" fmla="*/ 84427 w 90333"/>
                <a:gd name="connsiteY10" fmla="*/ 20508 h 100117"/>
                <a:gd name="connsiteX11" fmla="*/ 88943 w 90333"/>
                <a:gd name="connsiteY11" fmla="*/ 34651 h 100117"/>
                <a:gd name="connsiteX12" fmla="*/ 64623 w 90333"/>
                <a:gd name="connsiteY12" fmla="*/ 34651 h 100117"/>
                <a:gd name="connsiteX13" fmla="*/ 58716 w 90333"/>
                <a:gd name="connsiteY13" fmla="*/ 24044 h 100117"/>
                <a:gd name="connsiteX14" fmla="*/ 47251 w 90333"/>
                <a:gd name="connsiteY14" fmla="*/ 19801 h 100117"/>
                <a:gd name="connsiteX15" fmla="*/ 30226 w 90333"/>
                <a:gd name="connsiteY15" fmla="*/ 27933 h 100117"/>
                <a:gd name="connsiteX16" fmla="*/ 24667 w 90333"/>
                <a:gd name="connsiteY16" fmla="*/ 49855 h 100117"/>
                <a:gd name="connsiteX17" fmla="*/ 30226 w 90333"/>
                <a:gd name="connsiteY17" fmla="*/ 71777 h 100117"/>
                <a:gd name="connsiteX18" fmla="*/ 47251 w 90333"/>
                <a:gd name="connsiteY18" fmla="*/ 79910 h 100117"/>
                <a:gd name="connsiteX19" fmla="*/ 59759 w 90333"/>
                <a:gd name="connsiteY19" fmla="*/ 76020 h 100117"/>
                <a:gd name="connsiteX20" fmla="*/ 66012 w 90333"/>
                <a:gd name="connsiteY20" fmla="*/ 63645 h 100117"/>
                <a:gd name="connsiteX21" fmla="*/ 90333 w 90333"/>
                <a:gd name="connsiteY21" fmla="*/ 63645 h 100117"/>
                <a:gd name="connsiteX22" fmla="*/ 86511 w 90333"/>
                <a:gd name="connsiteY22" fmla="*/ 77788 h 100117"/>
                <a:gd name="connsiteX23" fmla="*/ 77825 w 90333"/>
                <a:gd name="connsiteY23" fmla="*/ 89456 h 100117"/>
                <a:gd name="connsiteX24" fmla="*/ 64970 w 90333"/>
                <a:gd name="connsiteY24" fmla="*/ 97235 h 100117"/>
                <a:gd name="connsiteX25" fmla="*/ 47946 w 90333"/>
                <a:gd name="connsiteY25" fmla="*/ 100064 h 100117"/>
                <a:gd name="connsiteX26" fmla="*/ 28142 w 90333"/>
                <a:gd name="connsiteY26" fmla="*/ 96528 h 10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3" h="100117">
                  <a:moveTo>
                    <a:pt x="28142" y="96528"/>
                  </a:moveTo>
                  <a:cubicBezTo>
                    <a:pt x="22235" y="94053"/>
                    <a:pt x="17024" y="90517"/>
                    <a:pt x="13202" y="85920"/>
                  </a:cubicBezTo>
                  <a:cubicBezTo>
                    <a:pt x="9033" y="81324"/>
                    <a:pt x="5906" y="76020"/>
                    <a:pt x="3474" y="70009"/>
                  </a:cubicBezTo>
                  <a:cubicBezTo>
                    <a:pt x="1042" y="63999"/>
                    <a:pt x="0" y="57281"/>
                    <a:pt x="0" y="50209"/>
                  </a:cubicBezTo>
                  <a:cubicBezTo>
                    <a:pt x="0" y="43137"/>
                    <a:pt x="1042" y="36419"/>
                    <a:pt x="3126" y="30408"/>
                  </a:cubicBezTo>
                  <a:cubicBezTo>
                    <a:pt x="5211" y="24397"/>
                    <a:pt x="8338" y="18740"/>
                    <a:pt x="12507" y="14497"/>
                  </a:cubicBezTo>
                  <a:cubicBezTo>
                    <a:pt x="16677" y="9900"/>
                    <a:pt x="21541" y="6365"/>
                    <a:pt x="27099" y="3889"/>
                  </a:cubicBezTo>
                  <a:cubicBezTo>
                    <a:pt x="33006" y="1414"/>
                    <a:pt x="39260" y="0"/>
                    <a:pt x="46556" y="0"/>
                  </a:cubicBezTo>
                  <a:cubicBezTo>
                    <a:pt x="52810" y="0"/>
                    <a:pt x="58021" y="707"/>
                    <a:pt x="62885" y="2475"/>
                  </a:cubicBezTo>
                  <a:cubicBezTo>
                    <a:pt x="67750" y="4243"/>
                    <a:pt x="71919" y="6718"/>
                    <a:pt x="75740" y="9547"/>
                  </a:cubicBezTo>
                  <a:cubicBezTo>
                    <a:pt x="79562" y="12375"/>
                    <a:pt x="82342" y="16265"/>
                    <a:pt x="84427" y="20508"/>
                  </a:cubicBezTo>
                  <a:cubicBezTo>
                    <a:pt x="86859" y="24751"/>
                    <a:pt x="88248" y="29701"/>
                    <a:pt x="88943" y="34651"/>
                  </a:cubicBezTo>
                  <a:lnTo>
                    <a:pt x="64623" y="34651"/>
                  </a:lnTo>
                  <a:cubicBezTo>
                    <a:pt x="63927" y="30408"/>
                    <a:pt x="61843" y="26872"/>
                    <a:pt x="58716" y="24044"/>
                  </a:cubicBezTo>
                  <a:cubicBezTo>
                    <a:pt x="55589" y="21215"/>
                    <a:pt x="51767" y="19801"/>
                    <a:pt x="47251" y="19801"/>
                  </a:cubicBezTo>
                  <a:cubicBezTo>
                    <a:pt x="39607" y="19801"/>
                    <a:pt x="34048" y="22629"/>
                    <a:pt x="30226" y="27933"/>
                  </a:cubicBezTo>
                  <a:cubicBezTo>
                    <a:pt x="26405" y="33237"/>
                    <a:pt x="24667" y="40662"/>
                    <a:pt x="24667" y="49855"/>
                  </a:cubicBezTo>
                  <a:cubicBezTo>
                    <a:pt x="24667" y="59048"/>
                    <a:pt x="26405" y="66120"/>
                    <a:pt x="30226" y="71777"/>
                  </a:cubicBezTo>
                  <a:cubicBezTo>
                    <a:pt x="33701" y="77434"/>
                    <a:pt x="39607" y="79910"/>
                    <a:pt x="47251" y="79910"/>
                  </a:cubicBezTo>
                  <a:cubicBezTo>
                    <a:pt x="52463" y="79910"/>
                    <a:pt x="56631" y="78496"/>
                    <a:pt x="59759" y="76020"/>
                  </a:cubicBezTo>
                  <a:cubicBezTo>
                    <a:pt x="62885" y="73192"/>
                    <a:pt x="64970" y="69302"/>
                    <a:pt x="66012" y="63645"/>
                  </a:cubicBezTo>
                  <a:lnTo>
                    <a:pt x="90333" y="63645"/>
                  </a:lnTo>
                  <a:cubicBezTo>
                    <a:pt x="89985" y="68595"/>
                    <a:pt x="88595" y="73545"/>
                    <a:pt x="86511" y="77788"/>
                  </a:cubicBezTo>
                  <a:cubicBezTo>
                    <a:pt x="84427" y="82031"/>
                    <a:pt x="81647" y="85920"/>
                    <a:pt x="77825" y="89456"/>
                  </a:cubicBezTo>
                  <a:cubicBezTo>
                    <a:pt x="74351" y="92639"/>
                    <a:pt x="69834" y="95467"/>
                    <a:pt x="64970" y="97235"/>
                  </a:cubicBezTo>
                  <a:cubicBezTo>
                    <a:pt x="59759" y="99003"/>
                    <a:pt x="54199" y="100064"/>
                    <a:pt x="47946" y="100064"/>
                  </a:cubicBezTo>
                  <a:cubicBezTo>
                    <a:pt x="40650" y="100417"/>
                    <a:pt x="34048" y="99003"/>
                    <a:pt x="28142" y="96528"/>
                  </a:cubicBezTo>
                  <a:close/>
                </a:path>
              </a:pathLst>
            </a:custGeom>
            <a:solidFill>
              <a:schemeClr val="tx1"/>
            </a:solidFill>
            <a:ln w="7208" cap="flat">
              <a:solidFill>
                <a:srgbClr val="FFFFFF"/>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944F11F-D705-44C8-8252-3F32EE02F442}"/>
                </a:ext>
              </a:extLst>
            </p:cNvPr>
            <p:cNvSpPr/>
            <p:nvPr/>
          </p:nvSpPr>
          <p:spPr>
            <a:xfrm>
              <a:off x="7221988" y="3663548"/>
              <a:ext cx="85468" cy="133300"/>
            </a:xfrm>
            <a:custGeom>
              <a:avLst/>
              <a:gdLst>
                <a:gd name="connsiteX0" fmla="*/ 25710 w 85468"/>
                <a:gd name="connsiteY0" fmla="*/ 50209 h 133300"/>
                <a:gd name="connsiteX1" fmla="*/ 37175 w 85468"/>
                <a:gd name="connsiteY1" fmla="*/ 38894 h 133300"/>
                <a:gd name="connsiteX2" fmla="*/ 53157 w 85468"/>
                <a:gd name="connsiteY2" fmla="*/ 35005 h 133300"/>
                <a:gd name="connsiteX3" fmla="*/ 66359 w 85468"/>
                <a:gd name="connsiteY3" fmla="*/ 37833 h 133300"/>
                <a:gd name="connsiteX4" fmla="*/ 76435 w 85468"/>
                <a:gd name="connsiteY4" fmla="*/ 45259 h 133300"/>
                <a:gd name="connsiteX5" fmla="*/ 83036 w 85468"/>
                <a:gd name="connsiteY5" fmla="*/ 56573 h 133300"/>
                <a:gd name="connsiteX6" fmla="*/ 85469 w 85468"/>
                <a:gd name="connsiteY6" fmla="*/ 71070 h 133300"/>
                <a:gd name="connsiteX7" fmla="*/ 85469 w 85468"/>
                <a:gd name="connsiteY7" fmla="*/ 133300 h 133300"/>
                <a:gd name="connsiteX8" fmla="*/ 60453 w 85468"/>
                <a:gd name="connsiteY8" fmla="*/ 133300 h 133300"/>
                <a:gd name="connsiteX9" fmla="*/ 60453 w 85468"/>
                <a:gd name="connsiteY9" fmla="*/ 74606 h 133300"/>
                <a:gd name="connsiteX10" fmla="*/ 56284 w 85468"/>
                <a:gd name="connsiteY10" fmla="*/ 61877 h 133300"/>
                <a:gd name="connsiteX11" fmla="*/ 44124 w 85468"/>
                <a:gd name="connsiteY11" fmla="*/ 56927 h 133300"/>
                <a:gd name="connsiteX12" fmla="*/ 30574 w 85468"/>
                <a:gd name="connsiteY12" fmla="*/ 62938 h 133300"/>
                <a:gd name="connsiteX13" fmla="*/ 25015 w 85468"/>
                <a:gd name="connsiteY13" fmla="*/ 78849 h 133300"/>
                <a:gd name="connsiteX14" fmla="*/ 25015 w 85468"/>
                <a:gd name="connsiteY14" fmla="*/ 133300 h 133300"/>
                <a:gd name="connsiteX15" fmla="*/ 0 w 85468"/>
                <a:gd name="connsiteY15" fmla="*/ 133300 h 133300"/>
                <a:gd name="connsiteX16" fmla="*/ 0 w 85468"/>
                <a:gd name="connsiteY16" fmla="*/ 0 h 133300"/>
                <a:gd name="connsiteX17" fmla="*/ 25015 w 85468"/>
                <a:gd name="connsiteY17" fmla="*/ 0 h 133300"/>
                <a:gd name="connsiteX18" fmla="*/ 25015 w 85468"/>
                <a:gd name="connsiteY18" fmla="*/ 50209 h 133300"/>
                <a:gd name="connsiteX19" fmla="*/ 25710 w 85468"/>
                <a:gd name="connsiteY19" fmla="*/ 50209 h 1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468" h="133300">
                  <a:moveTo>
                    <a:pt x="25710" y="50209"/>
                  </a:moveTo>
                  <a:cubicBezTo>
                    <a:pt x="29184" y="45259"/>
                    <a:pt x="33006" y="41369"/>
                    <a:pt x="37175" y="38894"/>
                  </a:cubicBezTo>
                  <a:cubicBezTo>
                    <a:pt x="41344" y="36419"/>
                    <a:pt x="46556" y="35005"/>
                    <a:pt x="53157" y="35005"/>
                  </a:cubicBezTo>
                  <a:cubicBezTo>
                    <a:pt x="58021" y="35005"/>
                    <a:pt x="62538" y="36065"/>
                    <a:pt x="66359" y="37833"/>
                  </a:cubicBezTo>
                  <a:cubicBezTo>
                    <a:pt x="70182" y="39601"/>
                    <a:pt x="73656" y="42076"/>
                    <a:pt x="76435" y="45259"/>
                  </a:cubicBezTo>
                  <a:cubicBezTo>
                    <a:pt x="79215" y="48441"/>
                    <a:pt x="81299" y="52330"/>
                    <a:pt x="83036" y="56573"/>
                  </a:cubicBezTo>
                  <a:cubicBezTo>
                    <a:pt x="84774" y="60816"/>
                    <a:pt x="85469" y="65766"/>
                    <a:pt x="85469" y="71070"/>
                  </a:cubicBezTo>
                  <a:lnTo>
                    <a:pt x="85469" y="133300"/>
                  </a:lnTo>
                  <a:lnTo>
                    <a:pt x="60453" y="133300"/>
                  </a:lnTo>
                  <a:lnTo>
                    <a:pt x="60453" y="74606"/>
                  </a:lnTo>
                  <a:cubicBezTo>
                    <a:pt x="60453" y="69302"/>
                    <a:pt x="59063" y="65059"/>
                    <a:pt x="56284" y="61877"/>
                  </a:cubicBezTo>
                  <a:cubicBezTo>
                    <a:pt x="53505" y="58695"/>
                    <a:pt x="49335" y="56927"/>
                    <a:pt x="44124" y="56927"/>
                  </a:cubicBezTo>
                  <a:cubicBezTo>
                    <a:pt x="38565" y="56927"/>
                    <a:pt x="34048" y="59048"/>
                    <a:pt x="30574" y="62938"/>
                  </a:cubicBezTo>
                  <a:cubicBezTo>
                    <a:pt x="27099" y="66827"/>
                    <a:pt x="25015" y="72131"/>
                    <a:pt x="25015" y="78849"/>
                  </a:cubicBezTo>
                  <a:lnTo>
                    <a:pt x="25015" y="133300"/>
                  </a:lnTo>
                  <a:lnTo>
                    <a:pt x="0" y="133300"/>
                  </a:lnTo>
                  <a:lnTo>
                    <a:pt x="0" y="0"/>
                  </a:lnTo>
                  <a:lnTo>
                    <a:pt x="25015" y="0"/>
                  </a:lnTo>
                  <a:lnTo>
                    <a:pt x="25015" y="50209"/>
                  </a:lnTo>
                  <a:lnTo>
                    <a:pt x="25710" y="50209"/>
                  </a:lnTo>
                  <a:close/>
                </a:path>
              </a:pathLst>
            </a:custGeom>
            <a:solidFill>
              <a:schemeClr val="tx1"/>
            </a:solidFill>
            <a:ln w="7208" cap="flat">
              <a:solidFill>
                <a:srgbClr val="FFFFFF"/>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FCAD483-5E69-4F21-A22B-B56787C62841}"/>
                </a:ext>
              </a:extLst>
            </p:cNvPr>
            <p:cNvSpPr/>
            <p:nvPr/>
          </p:nvSpPr>
          <p:spPr>
            <a:xfrm>
              <a:off x="7320662" y="3698897"/>
              <a:ext cx="92765" cy="100770"/>
            </a:xfrm>
            <a:custGeom>
              <a:avLst/>
              <a:gdLst>
                <a:gd name="connsiteX0" fmla="*/ 27794 w 92765"/>
                <a:gd name="connsiteY0" fmla="*/ 96881 h 100770"/>
                <a:gd name="connsiteX1" fmla="*/ 12507 w 92765"/>
                <a:gd name="connsiteY1" fmla="*/ 86274 h 100770"/>
                <a:gd name="connsiteX2" fmla="*/ 3126 w 92765"/>
                <a:gd name="connsiteY2" fmla="*/ 70010 h 100770"/>
                <a:gd name="connsiteX3" fmla="*/ 0 w 92765"/>
                <a:gd name="connsiteY3" fmla="*/ 50209 h 100770"/>
                <a:gd name="connsiteX4" fmla="*/ 3474 w 92765"/>
                <a:gd name="connsiteY4" fmla="*/ 30408 h 100770"/>
                <a:gd name="connsiteX5" fmla="*/ 12855 w 92765"/>
                <a:gd name="connsiteY5" fmla="*/ 14497 h 100770"/>
                <a:gd name="connsiteX6" fmla="*/ 27447 w 92765"/>
                <a:gd name="connsiteY6" fmla="*/ 3889 h 100770"/>
                <a:gd name="connsiteX7" fmla="*/ 46209 w 92765"/>
                <a:gd name="connsiteY7" fmla="*/ 0 h 100770"/>
                <a:gd name="connsiteX8" fmla="*/ 66012 w 92765"/>
                <a:gd name="connsiteY8" fmla="*/ 4243 h 100770"/>
                <a:gd name="connsiteX9" fmla="*/ 80605 w 92765"/>
                <a:gd name="connsiteY9" fmla="*/ 15911 h 100770"/>
                <a:gd name="connsiteX10" fmla="*/ 89638 w 92765"/>
                <a:gd name="connsiteY10" fmla="*/ 33944 h 100770"/>
                <a:gd name="connsiteX11" fmla="*/ 92765 w 92765"/>
                <a:gd name="connsiteY11" fmla="*/ 57280 h 100770"/>
                <a:gd name="connsiteX12" fmla="*/ 24668 w 92765"/>
                <a:gd name="connsiteY12" fmla="*/ 57280 h 100770"/>
                <a:gd name="connsiteX13" fmla="*/ 31964 w 92765"/>
                <a:gd name="connsiteY13" fmla="*/ 74960 h 100770"/>
                <a:gd name="connsiteX14" fmla="*/ 48641 w 92765"/>
                <a:gd name="connsiteY14" fmla="*/ 81324 h 100770"/>
                <a:gd name="connsiteX15" fmla="*/ 60454 w 92765"/>
                <a:gd name="connsiteY15" fmla="*/ 78142 h 100770"/>
                <a:gd name="connsiteX16" fmla="*/ 66707 w 92765"/>
                <a:gd name="connsiteY16" fmla="*/ 69656 h 100770"/>
                <a:gd name="connsiteX17" fmla="*/ 91375 w 92765"/>
                <a:gd name="connsiteY17" fmla="*/ 69656 h 100770"/>
                <a:gd name="connsiteX18" fmla="*/ 86859 w 92765"/>
                <a:gd name="connsiteY18" fmla="*/ 81678 h 100770"/>
                <a:gd name="connsiteX19" fmla="*/ 78173 w 92765"/>
                <a:gd name="connsiteY19" fmla="*/ 91578 h 100770"/>
                <a:gd name="connsiteX20" fmla="*/ 65318 w 92765"/>
                <a:gd name="connsiteY20" fmla="*/ 98296 h 100770"/>
                <a:gd name="connsiteX21" fmla="*/ 48988 w 92765"/>
                <a:gd name="connsiteY21" fmla="*/ 100771 h 100770"/>
                <a:gd name="connsiteX22" fmla="*/ 27794 w 92765"/>
                <a:gd name="connsiteY22" fmla="*/ 96881 h 100770"/>
                <a:gd name="connsiteX23" fmla="*/ 31616 w 92765"/>
                <a:gd name="connsiteY23" fmla="*/ 24751 h 100770"/>
                <a:gd name="connsiteX24" fmla="*/ 24668 w 92765"/>
                <a:gd name="connsiteY24" fmla="*/ 39601 h 100770"/>
                <a:gd name="connsiteX25" fmla="*/ 66360 w 92765"/>
                <a:gd name="connsiteY25" fmla="*/ 39601 h 100770"/>
                <a:gd name="connsiteX26" fmla="*/ 60454 w 92765"/>
                <a:gd name="connsiteY26" fmla="*/ 24751 h 100770"/>
                <a:gd name="connsiteX27" fmla="*/ 46556 w 92765"/>
                <a:gd name="connsiteY27" fmla="*/ 19093 h 100770"/>
                <a:gd name="connsiteX28" fmla="*/ 31616 w 92765"/>
                <a:gd name="connsiteY28" fmla="*/ 24751 h 10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2765" h="100770">
                  <a:moveTo>
                    <a:pt x="27794" y="96881"/>
                  </a:moveTo>
                  <a:cubicBezTo>
                    <a:pt x="21888" y="94407"/>
                    <a:pt x="16677" y="90871"/>
                    <a:pt x="12507" y="86274"/>
                  </a:cubicBezTo>
                  <a:cubicBezTo>
                    <a:pt x="8338" y="81678"/>
                    <a:pt x="5211" y="76374"/>
                    <a:pt x="3126" y="70010"/>
                  </a:cubicBezTo>
                  <a:cubicBezTo>
                    <a:pt x="1042" y="63645"/>
                    <a:pt x="0" y="57280"/>
                    <a:pt x="0" y="50209"/>
                  </a:cubicBezTo>
                  <a:cubicBezTo>
                    <a:pt x="0" y="43137"/>
                    <a:pt x="1042" y="36419"/>
                    <a:pt x="3474" y="30408"/>
                  </a:cubicBezTo>
                  <a:cubicBezTo>
                    <a:pt x="5906" y="24397"/>
                    <a:pt x="9033" y="19093"/>
                    <a:pt x="12855" y="14497"/>
                  </a:cubicBezTo>
                  <a:cubicBezTo>
                    <a:pt x="17024" y="9900"/>
                    <a:pt x="21888" y="6364"/>
                    <a:pt x="27447" y="3889"/>
                  </a:cubicBezTo>
                  <a:cubicBezTo>
                    <a:pt x="33006" y="1414"/>
                    <a:pt x="39260" y="0"/>
                    <a:pt x="46209" y="0"/>
                  </a:cubicBezTo>
                  <a:cubicBezTo>
                    <a:pt x="53852" y="0"/>
                    <a:pt x="60454" y="1414"/>
                    <a:pt x="66012" y="4243"/>
                  </a:cubicBezTo>
                  <a:cubicBezTo>
                    <a:pt x="71919" y="7072"/>
                    <a:pt x="76435" y="10961"/>
                    <a:pt x="80605" y="15911"/>
                  </a:cubicBezTo>
                  <a:cubicBezTo>
                    <a:pt x="84427" y="20861"/>
                    <a:pt x="87553" y="27226"/>
                    <a:pt x="89638" y="33944"/>
                  </a:cubicBezTo>
                  <a:cubicBezTo>
                    <a:pt x="91723" y="41015"/>
                    <a:pt x="92765" y="48795"/>
                    <a:pt x="92765" y="57280"/>
                  </a:cubicBezTo>
                  <a:lnTo>
                    <a:pt x="24668" y="57280"/>
                  </a:lnTo>
                  <a:cubicBezTo>
                    <a:pt x="25710" y="64706"/>
                    <a:pt x="28142" y="70716"/>
                    <a:pt x="31964" y="74960"/>
                  </a:cubicBezTo>
                  <a:cubicBezTo>
                    <a:pt x="35786" y="79202"/>
                    <a:pt x="41345" y="81324"/>
                    <a:pt x="48641" y="81324"/>
                  </a:cubicBezTo>
                  <a:cubicBezTo>
                    <a:pt x="53505" y="81324"/>
                    <a:pt x="57327" y="80263"/>
                    <a:pt x="60454" y="78142"/>
                  </a:cubicBezTo>
                  <a:cubicBezTo>
                    <a:pt x="63233" y="76020"/>
                    <a:pt x="65665" y="73192"/>
                    <a:pt x="66707" y="69656"/>
                  </a:cubicBezTo>
                  <a:lnTo>
                    <a:pt x="91375" y="69656"/>
                  </a:lnTo>
                  <a:cubicBezTo>
                    <a:pt x="90680" y="73898"/>
                    <a:pt x="88943" y="77788"/>
                    <a:pt x="86859" y="81678"/>
                  </a:cubicBezTo>
                  <a:cubicBezTo>
                    <a:pt x="84427" y="85567"/>
                    <a:pt x="81647" y="88749"/>
                    <a:pt x="78173" y="91578"/>
                  </a:cubicBezTo>
                  <a:cubicBezTo>
                    <a:pt x="74699" y="94407"/>
                    <a:pt x="70182" y="96881"/>
                    <a:pt x="65318" y="98296"/>
                  </a:cubicBezTo>
                  <a:cubicBezTo>
                    <a:pt x="60454" y="100063"/>
                    <a:pt x="54895" y="100771"/>
                    <a:pt x="48988" y="100771"/>
                  </a:cubicBezTo>
                  <a:cubicBezTo>
                    <a:pt x="40997" y="100771"/>
                    <a:pt x="34048" y="99357"/>
                    <a:pt x="27794" y="96881"/>
                  </a:cubicBezTo>
                  <a:close/>
                  <a:moveTo>
                    <a:pt x="31616" y="24751"/>
                  </a:moveTo>
                  <a:cubicBezTo>
                    <a:pt x="28142" y="28287"/>
                    <a:pt x="26058" y="33590"/>
                    <a:pt x="24668" y="39601"/>
                  </a:cubicBezTo>
                  <a:lnTo>
                    <a:pt x="66360" y="39601"/>
                  </a:lnTo>
                  <a:cubicBezTo>
                    <a:pt x="66012" y="33590"/>
                    <a:pt x="63928" y="28640"/>
                    <a:pt x="60454" y="24751"/>
                  </a:cubicBezTo>
                  <a:cubicBezTo>
                    <a:pt x="56979" y="20861"/>
                    <a:pt x="52115" y="19093"/>
                    <a:pt x="46556" y="19093"/>
                  </a:cubicBezTo>
                  <a:cubicBezTo>
                    <a:pt x="39955" y="19447"/>
                    <a:pt x="35091" y="21215"/>
                    <a:pt x="31616" y="24751"/>
                  </a:cubicBezTo>
                  <a:close/>
                </a:path>
              </a:pathLst>
            </a:custGeom>
            <a:solidFill>
              <a:schemeClr val="tx1"/>
            </a:solidFill>
            <a:ln w="7208" cap="flat">
              <a:solidFill>
                <a:srgbClr val="FFFFFF"/>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92E22DE-6BB8-4238-A230-E9D9B4936C8D}"/>
                </a:ext>
              </a:extLst>
            </p:cNvPr>
            <p:cNvSpPr/>
            <p:nvPr/>
          </p:nvSpPr>
          <p:spPr>
            <a:xfrm>
              <a:off x="7422458" y="3699265"/>
              <a:ext cx="89985" cy="100117"/>
            </a:xfrm>
            <a:custGeom>
              <a:avLst/>
              <a:gdLst>
                <a:gd name="connsiteX0" fmla="*/ 28142 w 89985"/>
                <a:gd name="connsiteY0" fmla="*/ 96528 h 100117"/>
                <a:gd name="connsiteX1" fmla="*/ 13203 w 89985"/>
                <a:gd name="connsiteY1" fmla="*/ 85920 h 100117"/>
                <a:gd name="connsiteX2" fmla="*/ 3474 w 89985"/>
                <a:gd name="connsiteY2" fmla="*/ 70009 h 100117"/>
                <a:gd name="connsiteX3" fmla="*/ 0 w 89985"/>
                <a:gd name="connsiteY3" fmla="*/ 50209 h 100117"/>
                <a:gd name="connsiteX4" fmla="*/ 3127 w 89985"/>
                <a:gd name="connsiteY4" fmla="*/ 30408 h 100117"/>
                <a:gd name="connsiteX5" fmla="*/ 12508 w 89985"/>
                <a:gd name="connsiteY5" fmla="*/ 14497 h 100117"/>
                <a:gd name="connsiteX6" fmla="*/ 27100 w 89985"/>
                <a:gd name="connsiteY6" fmla="*/ 3889 h 100117"/>
                <a:gd name="connsiteX7" fmla="*/ 46557 w 89985"/>
                <a:gd name="connsiteY7" fmla="*/ 0 h 100117"/>
                <a:gd name="connsiteX8" fmla="*/ 62886 w 89985"/>
                <a:gd name="connsiteY8" fmla="*/ 2475 h 100117"/>
                <a:gd name="connsiteX9" fmla="*/ 75741 w 89985"/>
                <a:gd name="connsiteY9" fmla="*/ 9547 h 100117"/>
                <a:gd name="connsiteX10" fmla="*/ 84427 w 89985"/>
                <a:gd name="connsiteY10" fmla="*/ 20508 h 100117"/>
                <a:gd name="connsiteX11" fmla="*/ 88943 w 89985"/>
                <a:gd name="connsiteY11" fmla="*/ 34651 h 100117"/>
                <a:gd name="connsiteX12" fmla="*/ 64623 w 89985"/>
                <a:gd name="connsiteY12" fmla="*/ 34651 h 100117"/>
                <a:gd name="connsiteX13" fmla="*/ 58717 w 89985"/>
                <a:gd name="connsiteY13" fmla="*/ 24044 h 100117"/>
                <a:gd name="connsiteX14" fmla="*/ 47251 w 89985"/>
                <a:gd name="connsiteY14" fmla="*/ 19801 h 100117"/>
                <a:gd name="connsiteX15" fmla="*/ 30227 w 89985"/>
                <a:gd name="connsiteY15" fmla="*/ 27933 h 100117"/>
                <a:gd name="connsiteX16" fmla="*/ 24668 w 89985"/>
                <a:gd name="connsiteY16" fmla="*/ 49855 h 100117"/>
                <a:gd name="connsiteX17" fmla="*/ 30227 w 89985"/>
                <a:gd name="connsiteY17" fmla="*/ 71777 h 100117"/>
                <a:gd name="connsiteX18" fmla="*/ 47251 w 89985"/>
                <a:gd name="connsiteY18" fmla="*/ 79910 h 100117"/>
                <a:gd name="connsiteX19" fmla="*/ 59759 w 89985"/>
                <a:gd name="connsiteY19" fmla="*/ 76020 h 100117"/>
                <a:gd name="connsiteX20" fmla="*/ 66013 w 89985"/>
                <a:gd name="connsiteY20" fmla="*/ 63645 h 100117"/>
                <a:gd name="connsiteX21" fmla="*/ 89986 w 89985"/>
                <a:gd name="connsiteY21" fmla="*/ 63645 h 100117"/>
                <a:gd name="connsiteX22" fmla="*/ 86164 w 89985"/>
                <a:gd name="connsiteY22" fmla="*/ 77788 h 100117"/>
                <a:gd name="connsiteX23" fmla="*/ 77479 w 89985"/>
                <a:gd name="connsiteY23" fmla="*/ 89456 h 100117"/>
                <a:gd name="connsiteX24" fmla="*/ 64623 w 89985"/>
                <a:gd name="connsiteY24" fmla="*/ 97235 h 100117"/>
                <a:gd name="connsiteX25" fmla="*/ 47599 w 89985"/>
                <a:gd name="connsiteY25" fmla="*/ 100064 h 100117"/>
                <a:gd name="connsiteX26" fmla="*/ 28142 w 89985"/>
                <a:gd name="connsiteY26" fmla="*/ 96528 h 10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985" h="100117">
                  <a:moveTo>
                    <a:pt x="28142" y="96528"/>
                  </a:moveTo>
                  <a:cubicBezTo>
                    <a:pt x="22236" y="94053"/>
                    <a:pt x="17025" y="90517"/>
                    <a:pt x="13203" y="85920"/>
                  </a:cubicBezTo>
                  <a:cubicBezTo>
                    <a:pt x="9034" y="81324"/>
                    <a:pt x="5906" y="76020"/>
                    <a:pt x="3474" y="70009"/>
                  </a:cubicBezTo>
                  <a:cubicBezTo>
                    <a:pt x="1042" y="63999"/>
                    <a:pt x="0" y="57281"/>
                    <a:pt x="0" y="50209"/>
                  </a:cubicBezTo>
                  <a:cubicBezTo>
                    <a:pt x="0" y="43137"/>
                    <a:pt x="1042" y="36419"/>
                    <a:pt x="3127" y="30408"/>
                  </a:cubicBezTo>
                  <a:cubicBezTo>
                    <a:pt x="5212" y="24397"/>
                    <a:pt x="8338" y="18740"/>
                    <a:pt x="12508" y="14497"/>
                  </a:cubicBezTo>
                  <a:cubicBezTo>
                    <a:pt x="16677" y="9900"/>
                    <a:pt x="21542" y="6365"/>
                    <a:pt x="27100" y="3889"/>
                  </a:cubicBezTo>
                  <a:cubicBezTo>
                    <a:pt x="33006" y="1414"/>
                    <a:pt x="39260" y="0"/>
                    <a:pt x="46557" y="0"/>
                  </a:cubicBezTo>
                  <a:cubicBezTo>
                    <a:pt x="52810" y="0"/>
                    <a:pt x="58022" y="707"/>
                    <a:pt x="62886" y="2475"/>
                  </a:cubicBezTo>
                  <a:cubicBezTo>
                    <a:pt x="67750" y="4243"/>
                    <a:pt x="71919" y="6718"/>
                    <a:pt x="75741" y="9547"/>
                  </a:cubicBezTo>
                  <a:cubicBezTo>
                    <a:pt x="79563" y="12375"/>
                    <a:pt x="82343" y="16265"/>
                    <a:pt x="84427" y="20508"/>
                  </a:cubicBezTo>
                  <a:cubicBezTo>
                    <a:pt x="86859" y="24751"/>
                    <a:pt x="88249" y="29701"/>
                    <a:pt x="88943" y="34651"/>
                  </a:cubicBezTo>
                  <a:lnTo>
                    <a:pt x="64623" y="34651"/>
                  </a:lnTo>
                  <a:cubicBezTo>
                    <a:pt x="63928" y="30408"/>
                    <a:pt x="61843" y="26872"/>
                    <a:pt x="58717" y="24044"/>
                  </a:cubicBezTo>
                  <a:cubicBezTo>
                    <a:pt x="55590" y="21215"/>
                    <a:pt x="51768" y="19801"/>
                    <a:pt x="47251" y="19801"/>
                  </a:cubicBezTo>
                  <a:cubicBezTo>
                    <a:pt x="39608" y="19801"/>
                    <a:pt x="34049" y="22629"/>
                    <a:pt x="30227" y="27933"/>
                  </a:cubicBezTo>
                  <a:cubicBezTo>
                    <a:pt x="26406" y="33237"/>
                    <a:pt x="24668" y="40662"/>
                    <a:pt x="24668" y="49855"/>
                  </a:cubicBezTo>
                  <a:cubicBezTo>
                    <a:pt x="24668" y="59048"/>
                    <a:pt x="26406" y="66120"/>
                    <a:pt x="30227" y="71777"/>
                  </a:cubicBezTo>
                  <a:cubicBezTo>
                    <a:pt x="33702" y="77434"/>
                    <a:pt x="39608" y="79910"/>
                    <a:pt x="47251" y="79910"/>
                  </a:cubicBezTo>
                  <a:cubicBezTo>
                    <a:pt x="52463" y="79910"/>
                    <a:pt x="56632" y="78496"/>
                    <a:pt x="59759" y="76020"/>
                  </a:cubicBezTo>
                  <a:cubicBezTo>
                    <a:pt x="62886" y="73192"/>
                    <a:pt x="64971" y="69302"/>
                    <a:pt x="66013" y="63645"/>
                  </a:cubicBezTo>
                  <a:lnTo>
                    <a:pt x="89986" y="63645"/>
                  </a:lnTo>
                  <a:cubicBezTo>
                    <a:pt x="89639" y="68595"/>
                    <a:pt x="88249" y="73545"/>
                    <a:pt x="86164" y="77788"/>
                  </a:cubicBezTo>
                  <a:cubicBezTo>
                    <a:pt x="84079" y="82031"/>
                    <a:pt x="81300" y="85920"/>
                    <a:pt x="77479" y="89456"/>
                  </a:cubicBezTo>
                  <a:cubicBezTo>
                    <a:pt x="74004" y="92639"/>
                    <a:pt x="69487" y="95467"/>
                    <a:pt x="64623" y="97235"/>
                  </a:cubicBezTo>
                  <a:cubicBezTo>
                    <a:pt x="59411" y="99003"/>
                    <a:pt x="53853" y="100064"/>
                    <a:pt x="47599" y="100064"/>
                  </a:cubicBezTo>
                  <a:cubicBezTo>
                    <a:pt x="40650" y="100417"/>
                    <a:pt x="34049" y="99003"/>
                    <a:pt x="28142" y="96528"/>
                  </a:cubicBezTo>
                  <a:close/>
                </a:path>
              </a:pathLst>
            </a:custGeom>
            <a:solidFill>
              <a:schemeClr val="tx1"/>
            </a:solidFill>
            <a:ln w="7208" cap="flat">
              <a:solidFill>
                <a:srgbClr val="FFFFFF"/>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6032329-09EB-43BC-984F-EF944F75C4AB}"/>
                </a:ext>
              </a:extLst>
            </p:cNvPr>
            <p:cNvSpPr/>
            <p:nvPr/>
          </p:nvSpPr>
          <p:spPr>
            <a:xfrm>
              <a:off x="7526346" y="3663548"/>
              <a:ext cx="92069" cy="133300"/>
            </a:xfrm>
            <a:custGeom>
              <a:avLst/>
              <a:gdLst>
                <a:gd name="connsiteX0" fmla="*/ 24668 w 92069"/>
                <a:gd name="connsiteY0" fmla="*/ 101125 h 133300"/>
                <a:gd name="connsiteX1" fmla="*/ 24668 w 92069"/>
                <a:gd name="connsiteY1" fmla="*/ 133300 h 133300"/>
                <a:gd name="connsiteX2" fmla="*/ 0 w 92069"/>
                <a:gd name="connsiteY2" fmla="*/ 133300 h 133300"/>
                <a:gd name="connsiteX3" fmla="*/ 0 w 92069"/>
                <a:gd name="connsiteY3" fmla="*/ 0 h 133300"/>
                <a:gd name="connsiteX4" fmla="*/ 24668 w 92069"/>
                <a:gd name="connsiteY4" fmla="*/ 0 h 133300"/>
                <a:gd name="connsiteX5" fmla="*/ 24668 w 92069"/>
                <a:gd name="connsiteY5" fmla="*/ 73899 h 133300"/>
                <a:gd name="connsiteX6" fmla="*/ 58022 w 92069"/>
                <a:gd name="connsiteY6" fmla="*/ 37833 h 133300"/>
                <a:gd name="connsiteX7" fmla="*/ 87901 w 92069"/>
                <a:gd name="connsiteY7" fmla="*/ 37833 h 133300"/>
                <a:gd name="connsiteX8" fmla="*/ 53158 w 92069"/>
                <a:gd name="connsiteY8" fmla="*/ 74252 h 133300"/>
                <a:gd name="connsiteX9" fmla="*/ 92070 w 92069"/>
                <a:gd name="connsiteY9" fmla="*/ 133300 h 133300"/>
                <a:gd name="connsiteX10" fmla="*/ 61843 w 92069"/>
                <a:gd name="connsiteY10" fmla="*/ 133300 h 133300"/>
                <a:gd name="connsiteX11" fmla="*/ 35438 w 92069"/>
                <a:gd name="connsiteY11" fmla="*/ 89810 h 133300"/>
                <a:gd name="connsiteX12" fmla="*/ 24668 w 92069"/>
                <a:gd name="connsiteY12" fmla="*/ 101125 h 1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69" h="133300">
                  <a:moveTo>
                    <a:pt x="24668" y="101125"/>
                  </a:moveTo>
                  <a:lnTo>
                    <a:pt x="24668" y="133300"/>
                  </a:lnTo>
                  <a:lnTo>
                    <a:pt x="0" y="133300"/>
                  </a:lnTo>
                  <a:lnTo>
                    <a:pt x="0" y="0"/>
                  </a:lnTo>
                  <a:lnTo>
                    <a:pt x="24668" y="0"/>
                  </a:lnTo>
                  <a:lnTo>
                    <a:pt x="24668" y="73899"/>
                  </a:lnTo>
                  <a:lnTo>
                    <a:pt x="58022" y="37833"/>
                  </a:lnTo>
                  <a:lnTo>
                    <a:pt x="87901" y="37833"/>
                  </a:lnTo>
                  <a:lnTo>
                    <a:pt x="53158" y="74252"/>
                  </a:lnTo>
                  <a:lnTo>
                    <a:pt x="92070" y="133300"/>
                  </a:lnTo>
                  <a:lnTo>
                    <a:pt x="61843" y="133300"/>
                  </a:lnTo>
                  <a:lnTo>
                    <a:pt x="35438" y="89810"/>
                  </a:lnTo>
                  <a:lnTo>
                    <a:pt x="24668" y="101125"/>
                  </a:lnTo>
                  <a:close/>
                </a:path>
              </a:pathLst>
            </a:custGeom>
            <a:solidFill>
              <a:schemeClr val="tx1"/>
            </a:solidFill>
            <a:ln w="7208" cap="flat">
              <a:solidFill>
                <a:srgbClr val="FFFFFF"/>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6727B31-7414-4D0B-9C57-7D0A48FAF56F}"/>
                </a:ext>
              </a:extLst>
            </p:cNvPr>
            <p:cNvSpPr/>
            <p:nvPr/>
          </p:nvSpPr>
          <p:spPr>
            <a:xfrm>
              <a:off x="7616676" y="3699265"/>
              <a:ext cx="97974" cy="100417"/>
            </a:xfrm>
            <a:custGeom>
              <a:avLst/>
              <a:gdLst>
                <a:gd name="connsiteX0" fmla="*/ 29181 w 97974"/>
                <a:gd name="connsiteY0" fmla="*/ 96528 h 100417"/>
                <a:gd name="connsiteX1" fmla="*/ 13550 w 97974"/>
                <a:gd name="connsiteY1" fmla="*/ 85920 h 100417"/>
                <a:gd name="connsiteX2" fmla="*/ 3474 w 97974"/>
                <a:gd name="connsiteY2" fmla="*/ 70009 h 100417"/>
                <a:gd name="connsiteX3" fmla="*/ 0 w 97974"/>
                <a:gd name="connsiteY3" fmla="*/ 50209 h 100417"/>
                <a:gd name="connsiteX4" fmla="*/ 3474 w 97974"/>
                <a:gd name="connsiteY4" fmla="*/ 30408 h 100417"/>
                <a:gd name="connsiteX5" fmla="*/ 13550 w 97974"/>
                <a:gd name="connsiteY5" fmla="*/ 14497 h 100417"/>
                <a:gd name="connsiteX6" fmla="*/ 29181 w 97974"/>
                <a:gd name="connsiteY6" fmla="*/ 3889 h 100417"/>
                <a:gd name="connsiteX7" fmla="*/ 48987 w 97974"/>
                <a:gd name="connsiteY7" fmla="*/ 0 h 100417"/>
                <a:gd name="connsiteX8" fmla="*/ 68794 w 97974"/>
                <a:gd name="connsiteY8" fmla="*/ 3889 h 100417"/>
                <a:gd name="connsiteX9" fmla="*/ 84426 w 97974"/>
                <a:gd name="connsiteY9" fmla="*/ 14497 h 100417"/>
                <a:gd name="connsiteX10" fmla="*/ 94503 w 97974"/>
                <a:gd name="connsiteY10" fmla="*/ 30408 h 100417"/>
                <a:gd name="connsiteX11" fmla="*/ 97975 w 97974"/>
                <a:gd name="connsiteY11" fmla="*/ 50209 h 100417"/>
                <a:gd name="connsiteX12" fmla="*/ 94503 w 97974"/>
                <a:gd name="connsiteY12" fmla="*/ 70009 h 100417"/>
                <a:gd name="connsiteX13" fmla="*/ 84426 w 97974"/>
                <a:gd name="connsiteY13" fmla="*/ 85920 h 100417"/>
                <a:gd name="connsiteX14" fmla="*/ 68794 w 97974"/>
                <a:gd name="connsiteY14" fmla="*/ 96528 h 100417"/>
                <a:gd name="connsiteX15" fmla="*/ 48987 w 97974"/>
                <a:gd name="connsiteY15" fmla="*/ 100417 h 100417"/>
                <a:gd name="connsiteX16" fmla="*/ 29181 w 97974"/>
                <a:gd name="connsiteY16" fmla="*/ 96528 h 100417"/>
                <a:gd name="connsiteX17" fmla="*/ 66710 w 97974"/>
                <a:gd name="connsiteY17" fmla="*/ 72484 h 100417"/>
                <a:gd name="connsiteX18" fmla="*/ 72960 w 97974"/>
                <a:gd name="connsiteY18" fmla="*/ 49855 h 100417"/>
                <a:gd name="connsiteX19" fmla="*/ 66710 w 97974"/>
                <a:gd name="connsiteY19" fmla="*/ 27226 h 100417"/>
                <a:gd name="connsiteX20" fmla="*/ 48987 w 97974"/>
                <a:gd name="connsiteY20" fmla="*/ 18386 h 100417"/>
                <a:gd name="connsiteX21" fmla="*/ 31272 w 97974"/>
                <a:gd name="connsiteY21" fmla="*/ 27226 h 100417"/>
                <a:gd name="connsiteX22" fmla="*/ 25015 w 97974"/>
                <a:gd name="connsiteY22" fmla="*/ 49855 h 100417"/>
                <a:gd name="connsiteX23" fmla="*/ 31272 w 97974"/>
                <a:gd name="connsiteY23" fmla="*/ 72484 h 100417"/>
                <a:gd name="connsiteX24" fmla="*/ 48987 w 97974"/>
                <a:gd name="connsiteY24" fmla="*/ 80970 h 100417"/>
                <a:gd name="connsiteX25" fmla="*/ 66710 w 97974"/>
                <a:gd name="connsiteY25" fmla="*/ 72484 h 10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7974" h="100417">
                  <a:moveTo>
                    <a:pt x="29181" y="96528"/>
                  </a:moveTo>
                  <a:cubicBezTo>
                    <a:pt x="23278" y="94053"/>
                    <a:pt x="18066" y="90517"/>
                    <a:pt x="13550" y="85920"/>
                  </a:cubicBezTo>
                  <a:cubicBezTo>
                    <a:pt x="9381" y="81324"/>
                    <a:pt x="5906" y="76020"/>
                    <a:pt x="3474" y="70009"/>
                  </a:cubicBezTo>
                  <a:cubicBezTo>
                    <a:pt x="1042" y="63999"/>
                    <a:pt x="0" y="57281"/>
                    <a:pt x="0" y="50209"/>
                  </a:cubicBezTo>
                  <a:cubicBezTo>
                    <a:pt x="0" y="43137"/>
                    <a:pt x="1042" y="36419"/>
                    <a:pt x="3474" y="30408"/>
                  </a:cubicBezTo>
                  <a:cubicBezTo>
                    <a:pt x="5906" y="24397"/>
                    <a:pt x="9381" y="18740"/>
                    <a:pt x="13550" y="14497"/>
                  </a:cubicBezTo>
                  <a:cubicBezTo>
                    <a:pt x="17719" y="9900"/>
                    <a:pt x="22931" y="6364"/>
                    <a:pt x="29181" y="3889"/>
                  </a:cubicBezTo>
                  <a:cubicBezTo>
                    <a:pt x="35091" y="1414"/>
                    <a:pt x="41688" y="0"/>
                    <a:pt x="48987" y="0"/>
                  </a:cubicBezTo>
                  <a:cubicBezTo>
                    <a:pt x="56286" y="0"/>
                    <a:pt x="62884" y="1414"/>
                    <a:pt x="68794" y="3889"/>
                  </a:cubicBezTo>
                  <a:cubicBezTo>
                    <a:pt x="74696" y="6364"/>
                    <a:pt x="79912" y="9900"/>
                    <a:pt x="84426" y="14497"/>
                  </a:cubicBezTo>
                  <a:cubicBezTo>
                    <a:pt x="88593" y="19093"/>
                    <a:pt x="92072" y="24397"/>
                    <a:pt x="94503" y="30408"/>
                  </a:cubicBezTo>
                  <a:cubicBezTo>
                    <a:pt x="96933" y="36419"/>
                    <a:pt x="97975" y="43137"/>
                    <a:pt x="97975" y="50209"/>
                  </a:cubicBezTo>
                  <a:cubicBezTo>
                    <a:pt x="97975" y="57281"/>
                    <a:pt x="96933" y="63999"/>
                    <a:pt x="94503" y="70009"/>
                  </a:cubicBezTo>
                  <a:cubicBezTo>
                    <a:pt x="92072" y="76020"/>
                    <a:pt x="88593" y="81678"/>
                    <a:pt x="84426" y="85920"/>
                  </a:cubicBezTo>
                  <a:cubicBezTo>
                    <a:pt x="80259" y="90517"/>
                    <a:pt x="75044" y="94053"/>
                    <a:pt x="68794" y="96528"/>
                  </a:cubicBezTo>
                  <a:cubicBezTo>
                    <a:pt x="62884" y="99003"/>
                    <a:pt x="56286" y="100417"/>
                    <a:pt x="48987" y="100417"/>
                  </a:cubicBezTo>
                  <a:cubicBezTo>
                    <a:pt x="41688" y="100417"/>
                    <a:pt x="35091" y="99003"/>
                    <a:pt x="29181" y="96528"/>
                  </a:cubicBezTo>
                  <a:close/>
                  <a:moveTo>
                    <a:pt x="66710" y="72484"/>
                  </a:moveTo>
                  <a:cubicBezTo>
                    <a:pt x="70877" y="66827"/>
                    <a:pt x="72960" y="59402"/>
                    <a:pt x="72960" y="49855"/>
                  </a:cubicBezTo>
                  <a:cubicBezTo>
                    <a:pt x="72960" y="40308"/>
                    <a:pt x="70877" y="32883"/>
                    <a:pt x="66710" y="27226"/>
                  </a:cubicBezTo>
                  <a:cubicBezTo>
                    <a:pt x="62536" y="21569"/>
                    <a:pt x="56634" y="18386"/>
                    <a:pt x="48987" y="18386"/>
                  </a:cubicBezTo>
                  <a:cubicBezTo>
                    <a:pt x="41341" y="18386"/>
                    <a:pt x="35438" y="21215"/>
                    <a:pt x="31272" y="27226"/>
                  </a:cubicBezTo>
                  <a:cubicBezTo>
                    <a:pt x="27098" y="32883"/>
                    <a:pt x="25015" y="40662"/>
                    <a:pt x="25015" y="49855"/>
                  </a:cubicBezTo>
                  <a:cubicBezTo>
                    <a:pt x="25015" y="59048"/>
                    <a:pt x="27098" y="66827"/>
                    <a:pt x="31272" y="72484"/>
                  </a:cubicBezTo>
                  <a:cubicBezTo>
                    <a:pt x="35438" y="78142"/>
                    <a:pt x="41341" y="80970"/>
                    <a:pt x="48987" y="80970"/>
                  </a:cubicBezTo>
                  <a:cubicBezTo>
                    <a:pt x="56634" y="80970"/>
                    <a:pt x="62536" y="78142"/>
                    <a:pt x="66710" y="72484"/>
                  </a:cubicBezTo>
                  <a:close/>
                </a:path>
              </a:pathLst>
            </a:custGeom>
            <a:solidFill>
              <a:schemeClr val="tx1"/>
            </a:solidFill>
            <a:ln w="7208" cap="flat">
              <a:solidFill>
                <a:srgbClr val="FFFFFF"/>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5A844EE-5BA7-494A-BF91-1CBADC8B12C1}"/>
                </a:ext>
              </a:extLst>
            </p:cNvPr>
            <p:cNvSpPr/>
            <p:nvPr/>
          </p:nvSpPr>
          <p:spPr>
            <a:xfrm>
              <a:off x="7727506" y="3701384"/>
              <a:ext cx="84425" cy="97942"/>
            </a:xfrm>
            <a:custGeom>
              <a:avLst/>
              <a:gdLst>
                <a:gd name="connsiteX0" fmla="*/ 60106 w 84425"/>
                <a:gd name="connsiteY0" fmla="*/ 84153 h 97942"/>
                <a:gd name="connsiteX1" fmla="*/ 59411 w 84425"/>
                <a:gd name="connsiteY1" fmla="*/ 84153 h 97942"/>
                <a:gd name="connsiteX2" fmla="*/ 48640 w 84425"/>
                <a:gd name="connsiteY2" fmla="*/ 94406 h 97942"/>
                <a:gd name="connsiteX3" fmla="*/ 32661 w 84425"/>
                <a:gd name="connsiteY3" fmla="*/ 97942 h 97942"/>
                <a:gd name="connsiteX4" fmla="*/ 8341 w 84425"/>
                <a:gd name="connsiteY4" fmla="*/ 88749 h 97942"/>
                <a:gd name="connsiteX5" fmla="*/ 0 w 84425"/>
                <a:gd name="connsiteY5" fmla="*/ 63645 h 97942"/>
                <a:gd name="connsiteX6" fmla="*/ 0 w 84425"/>
                <a:gd name="connsiteY6" fmla="*/ 0 h 97942"/>
                <a:gd name="connsiteX7" fmla="*/ 24667 w 84425"/>
                <a:gd name="connsiteY7" fmla="*/ 0 h 97942"/>
                <a:gd name="connsiteX8" fmla="*/ 24667 w 84425"/>
                <a:gd name="connsiteY8" fmla="*/ 59402 h 97942"/>
                <a:gd name="connsiteX9" fmla="*/ 28494 w 84425"/>
                <a:gd name="connsiteY9" fmla="*/ 72131 h 97942"/>
                <a:gd name="connsiteX10" fmla="*/ 40307 w 84425"/>
                <a:gd name="connsiteY10" fmla="*/ 76727 h 97942"/>
                <a:gd name="connsiteX11" fmla="*/ 54203 w 84425"/>
                <a:gd name="connsiteY11" fmla="*/ 70717 h 97942"/>
                <a:gd name="connsiteX12" fmla="*/ 59411 w 84425"/>
                <a:gd name="connsiteY12" fmla="*/ 55159 h 97942"/>
                <a:gd name="connsiteX13" fmla="*/ 59411 w 84425"/>
                <a:gd name="connsiteY13" fmla="*/ 0 h 97942"/>
                <a:gd name="connsiteX14" fmla="*/ 84426 w 84425"/>
                <a:gd name="connsiteY14" fmla="*/ 0 h 97942"/>
                <a:gd name="connsiteX15" fmla="*/ 84426 w 84425"/>
                <a:gd name="connsiteY15" fmla="*/ 95468 h 97942"/>
                <a:gd name="connsiteX16" fmla="*/ 60453 w 84425"/>
                <a:gd name="connsiteY16" fmla="*/ 95468 h 97942"/>
                <a:gd name="connsiteX17" fmla="*/ 60453 w 84425"/>
                <a:gd name="connsiteY17" fmla="*/ 84153 h 97942"/>
                <a:gd name="connsiteX18" fmla="*/ 60106 w 84425"/>
                <a:gd name="connsiteY18" fmla="*/ 84153 h 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425" h="97942">
                  <a:moveTo>
                    <a:pt x="60106" y="84153"/>
                  </a:moveTo>
                  <a:lnTo>
                    <a:pt x="59411" y="84153"/>
                  </a:lnTo>
                  <a:cubicBezTo>
                    <a:pt x="56286" y="88396"/>
                    <a:pt x="52467" y="91932"/>
                    <a:pt x="48640" y="94406"/>
                  </a:cubicBezTo>
                  <a:cubicBezTo>
                    <a:pt x="44474" y="96882"/>
                    <a:pt x="39265" y="97942"/>
                    <a:pt x="32661" y="97942"/>
                  </a:cubicBezTo>
                  <a:cubicBezTo>
                    <a:pt x="22237" y="97942"/>
                    <a:pt x="14243" y="94760"/>
                    <a:pt x="8341" y="88749"/>
                  </a:cubicBezTo>
                  <a:cubicBezTo>
                    <a:pt x="2778" y="82385"/>
                    <a:pt x="0" y="74252"/>
                    <a:pt x="0" y="63645"/>
                  </a:cubicBezTo>
                  <a:lnTo>
                    <a:pt x="0" y="0"/>
                  </a:lnTo>
                  <a:lnTo>
                    <a:pt x="24667" y="0"/>
                  </a:lnTo>
                  <a:lnTo>
                    <a:pt x="24667" y="59402"/>
                  </a:lnTo>
                  <a:cubicBezTo>
                    <a:pt x="24667" y="65059"/>
                    <a:pt x="26056" y="69302"/>
                    <a:pt x="28494" y="72131"/>
                  </a:cubicBezTo>
                  <a:cubicBezTo>
                    <a:pt x="30925" y="74959"/>
                    <a:pt x="35091" y="76727"/>
                    <a:pt x="40307" y="76727"/>
                  </a:cubicBezTo>
                  <a:cubicBezTo>
                    <a:pt x="46210" y="76727"/>
                    <a:pt x="50731" y="74606"/>
                    <a:pt x="54203" y="70717"/>
                  </a:cubicBezTo>
                  <a:cubicBezTo>
                    <a:pt x="57675" y="66827"/>
                    <a:pt x="59411" y="61523"/>
                    <a:pt x="59411" y="55159"/>
                  </a:cubicBezTo>
                  <a:lnTo>
                    <a:pt x="59411" y="0"/>
                  </a:lnTo>
                  <a:lnTo>
                    <a:pt x="84426" y="0"/>
                  </a:lnTo>
                  <a:lnTo>
                    <a:pt x="84426" y="95468"/>
                  </a:lnTo>
                  <a:lnTo>
                    <a:pt x="60453" y="95468"/>
                  </a:lnTo>
                  <a:lnTo>
                    <a:pt x="60453" y="84153"/>
                  </a:lnTo>
                  <a:lnTo>
                    <a:pt x="60106" y="84153"/>
                  </a:lnTo>
                  <a:close/>
                </a:path>
              </a:pathLst>
            </a:custGeom>
            <a:solidFill>
              <a:schemeClr val="tx1"/>
            </a:solidFill>
            <a:ln w="7208" cap="flat">
              <a:solidFill>
                <a:srgbClr val="FFFFFF"/>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A8F5C21-C7A8-4289-94C9-D5CBC856D951}"/>
                </a:ext>
              </a:extLst>
            </p:cNvPr>
            <p:cNvSpPr/>
            <p:nvPr/>
          </p:nvSpPr>
          <p:spPr>
            <a:xfrm>
              <a:off x="7823050" y="3671319"/>
              <a:ext cx="53855" cy="126229"/>
            </a:xfrm>
            <a:custGeom>
              <a:avLst/>
              <a:gdLst>
                <a:gd name="connsiteX0" fmla="*/ 12854 w 53855"/>
                <a:gd name="connsiteY0" fmla="*/ 30054 h 126229"/>
                <a:gd name="connsiteX1" fmla="*/ 12854 w 53855"/>
                <a:gd name="connsiteY1" fmla="*/ 0 h 126229"/>
                <a:gd name="connsiteX2" fmla="*/ 37175 w 53855"/>
                <a:gd name="connsiteY2" fmla="*/ 0 h 126229"/>
                <a:gd name="connsiteX3" fmla="*/ 37175 w 53855"/>
                <a:gd name="connsiteY3" fmla="*/ 30054 h 126229"/>
                <a:gd name="connsiteX4" fmla="*/ 53161 w 53855"/>
                <a:gd name="connsiteY4" fmla="*/ 30054 h 126229"/>
                <a:gd name="connsiteX5" fmla="*/ 53161 w 53855"/>
                <a:gd name="connsiteY5" fmla="*/ 46673 h 126229"/>
                <a:gd name="connsiteX6" fmla="*/ 37175 w 53855"/>
                <a:gd name="connsiteY6" fmla="*/ 46673 h 126229"/>
                <a:gd name="connsiteX7" fmla="*/ 37175 w 53855"/>
                <a:gd name="connsiteY7" fmla="*/ 97235 h 126229"/>
                <a:gd name="connsiteX8" fmla="*/ 39612 w 53855"/>
                <a:gd name="connsiteY8" fmla="*/ 104660 h 126229"/>
                <a:gd name="connsiteX9" fmla="*/ 46557 w 53855"/>
                <a:gd name="connsiteY9" fmla="*/ 106782 h 126229"/>
                <a:gd name="connsiteX10" fmla="*/ 51425 w 53855"/>
                <a:gd name="connsiteY10" fmla="*/ 106782 h 126229"/>
                <a:gd name="connsiteX11" fmla="*/ 53856 w 53855"/>
                <a:gd name="connsiteY11" fmla="*/ 106428 h 126229"/>
                <a:gd name="connsiteX12" fmla="*/ 53856 w 53855"/>
                <a:gd name="connsiteY12" fmla="*/ 125522 h 126229"/>
                <a:gd name="connsiteX13" fmla="*/ 49682 w 53855"/>
                <a:gd name="connsiteY13" fmla="*/ 125875 h 126229"/>
                <a:gd name="connsiteX14" fmla="*/ 44821 w 53855"/>
                <a:gd name="connsiteY14" fmla="*/ 126229 h 126229"/>
                <a:gd name="connsiteX15" fmla="*/ 38216 w 53855"/>
                <a:gd name="connsiteY15" fmla="*/ 126229 h 126229"/>
                <a:gd name="connsiteX16" fmla="*/ 29188 w 53855"/>
                <a:gd name="connsiteY16" fmla="*/ 125168 h 126229"/>
                <a:gd name="connsiteX17" fmla="*/ 21195 w 53855"/>
                <a:gd name="connsiteY17" fmla="*/ 121632 h 126229"/>
                <a:gd name="connsiteX18" fmla="*/ 15292 w 53855"/>
                <a:gd name="connsiteY18" fmla="*/ 114561 h 126229"/>
                <a:gd name="connsiteX19" fmla="*/ 12854 w 53855"/>
                <a:gd name="connsiteY19" fmla="*/ 103246 h 126229"/>
                <a:gd name="connsiteX20" fmla="*/ 12854 w 53855"/>
                <a:gd name="connsiteY20" fmla="*/ 46673 h 126229"/>
                <a:gd name="connsiteX21" fmla="*/ 0 w 53855"/>
                <a:gd name="connsiteY21" fmla="*/ 46673 h 126229"/>
                <a:gd name="connsiteX22" fmla="*/ 0 w 53855"/>
                <a:gd name="connsiteY22" fmla="*/ 30054 h 126229"/>
                <a:gd name="connsiteX23" fmla="*/ 12854 w 53855"/>
                <a:gd name="connsiteY23" fmla="*/ 30054 h 1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55" h="126229">
                  <a:moveTo>
                    <a:pt x="12854" y="30054"/>
                  </a:moveTo>
                  <a:lnTo>
                    <a:pt x="12854" y="0"/>
                  </a:lnTo>
                  <a:lnTo>
                    <a:pt x="37175" y="0"/>
                  </a:lnTo>
                  <a:lnTo>
                    <a:pt x="37175" y="30054"/>
                  </a:lnTo>
                  <a:lnTo>
                    <a:pt x="53161" y="30054"/>
                  </a:lnTo>
                  <a:lnTo>
                    <a:pt x="53161" y="46673"/>
                  </a:lnTo>
                  <a:lnTo>
                    <a:pt x="37175" y="46673"/>
                  </a:lnTo>
                  <a:lnTo>
                    <a:pt x="37175" y="97235"/>
                  </a:lnTo>
                  <a:cubicBezTo>
                    <a:pt x="37175" y="100771"/>
                    <a:pt x="37869" y="103246"/>
                    <a:pt x="39612" y="104660"/>
                  </a:cubicBezTo>
                  <a:cubicBezTo>
                    <a:pt x="41349" y="106075"/>
                    <a:pt x="43432" y="106782"/>
                    <a:pt x="46557" y="106782"/>
                  </a:cubicBezTo>
                  <a:lnTo>
                    <a:pt x="51425" y="106782"/>
                  </a:lnTo>
                  <a:cubicBezTo>
                    <a:pt x="52120" y="106782"/>
                    <a:pt x="53161" y="106782"/>
                    <a:pt x="53856" y="106428"/>
                  </a:cubicBezTo>
                  <a:lnTo>
                    <a:pt x="53856" y="125522"/>
                  </a:lnTo>
                  <a:cubicBezTo>
                    <a:pt x="52467" y="125522"/>
                    <a:pt x="51425" y="125875"/>
                    <a:pt x="49682" y="125875"/>
                  </a:cubicBezTo>
                  <a:cubicBezTo>
                    <a:pt x="48293" y="125875"/>
                    <a:pt x="46557" y="126229"/>
                    <a:pt x="44821" y="126229"/>
                  </a:cubicBezTo>
                  <a:lnTo>
                    <a:pt x="38216" y="126229"/>
                  </a:lnTo>
                  <a:cubicBezTo>
                    <a:pt x="35091" y="126229"/>
                    <a:pt x="32313" y="125875"/>
                    <a:pt x="29188" y="125168"/>
                  </a:cubicBezTo>
                  <a:cubicBezTo>
                    <a:pt x="26056" y="124461"/>
                    <a:pt x="23626" y="123400"/>
                    <a:pt x="21195" y="121632"/>
                  </a:cubicBezTo>
                  <a:cubicBezTo>
                    <a:pt x="18764" y="119864"/>
                    <a:pt x="16681" y="117390"/>
                    <a:pt x="15292" y="114561"/>
                  </a:cubicBezTo>
                  <a:cubicBezTo>
                    <a:pt x="13896" y="111732"/>
                    <a:pt x="12854" y="107843"/>
                    <a:pt x="12854" y="103246"/>
                  </a:cubicBezTo>
                  <a:lnTo>
                    <a:pt x="12854" y="46673"/>
                  </a:lnTo>
                  <a:lnTo>
                    <a:pt x="0" y="46673"/>
                  </a:lnTo>
                  <a:lnTo>
                    <a:pt x="0" y="30054"/>
                  </a:lnTo>
                  <a:lnTo>
                    <a:pt x="12854" y="30054"/>
                  </a:lnTo>
                  <a:close/>
                </a:path>
              </a:pathLst>
            </a:custGeom>
            <a:solidFill>
              <a:schemeClr val="tx1"/>
            </a:solidFill>
            <a:ln w="7208" cap="flat">
              <a:solidFill>
                <a:srgbClr val="FFFFFF"/>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DC25814-B1B4-43C4-B27B-F574A5608919}"/>
                </a:ext>
              </a:extLst>
            </p:cNvPr>
            <p:cNvSpPr/>
            <p:nvPr/>
          </p:nvSpPr>
          <p:spPr>
            <a:xfrm>
              <a:off x="7930754" y="3698191"/>
              <a:ext cx="82689" cy="101478"/>
            </a:xfrm>
            <a:custGeom>
              <a:avLst/>
              <a:gdLst>
                <a:gd name="connsiteX0" fmla="*/ 24667 w 82689"/>
                <a:gd name="connsiteY0" fmla="*/ 97236 h 101478"/>
                <a:gd name="connsiteX1" fmla="*/ 11118 w 82689"/>
                <a:gd name="connsiteY1" fmla="*/ 86628 h 101478"/>
                <a:gd name="connsiteX2" fmla="*/ 2778 w 82689"/>
                <a:gd name="connsiteY2" fmla="*/ 70717 h 101478"/>
                <a:gd name="connsiteX3" fmla="*/ 0 w 82689"/>
                <a:gd name="connsiteY3" fmla="*/ 50562 h 101478"/>
                <a:gd name="connsiteX4" fmla="*/ 2778 w 82689"/>
                <a:gd name="connsiteY4" fmla="*/ 30408 h 101478"/>
                <a:gd name="connsiteX5" fmla="*/ 11118 w 82689"/>
                <a:gd name="connsiteY5" fmla="*/ 14497 h 101478"/>
                <a:gd name="connsiteX6" fmla="*/ 24667 w 82689"/>
                <a:gd name="connsiteY6" fmla="*/ 3889 h 101478"/>
                <a:gd name="connsiteX7" fmla="*/ 43085 w 82689"/>
                <a:gd name="connsiteY7" fmla="*/ 0 h 101478"/>
                <a:gd name="connsiteX8" fmla="*/ 68794 w 82689"/>
                <a:gd name="connsiteY8" fmla="*/ 8132 h 101478"/>
                <a:gd name="connsiteX9" fmla="*/ 81301 w 82689"/>
                <a:gd name="connsiteY9" fmla="*/ 31115 h 101478"/>
                <a:gd name="connsiteX10" fmla="*/ 70182 w 82689"/>
                <a:gd name="connsiteY10" fmla="*/ 31115 h 101478"/>
                <a:gd name="connsiteX11" fmla="*/ 61147 w 82689"/>
                <a:gd name="connsiteY11" fmla="*/ 14850 h 101478"/>
                <a:gd name="connsiteX12" fmla="*/ 43432 w 82689"/>
                <a:gd name="connsiteY12" fmla="*/ 9547 h 101478"/>
                <a:gd name="connsiteX13" fmla="*/ 29181 w 82689"/>
                <a:gd name="connsiteY13" fmla="*/ 12729 h 101478"/>
                <a:gd name="connsiteX14" fmla="*/ 19459 w 82689"/>
                <a:gd name="connsiteY14" fmla="*/ 21569 h 101478"/>
                <a:gd name="connsiteX15" fmla="*/ 13896 w 82689"/>
                <a:gd name="connsiteY15" fmla="*/ 34651 h 101478"/>
                <a:gd name="connsiteX16" fmla="*/ 12160 w 82689"/>
                <a:gd name="connsiteY16" fmla="*/ 50562 h 101478"/>
                <a:gd name="connsiteX17" fmla="*/ 14243 w 82689"/>
                <a:gd name="connsiteY17" fmla="*/ 66473 h 101478"/>
                <a:gd name="connsiteX18" fmla="*/ 20153 w 82689"/>
                <a:gd name="connsiteY18" fmla="*/ 79556 h 101478"/>
                <a:gd name="connsiteX19" fmla="*/ 29876 w 82689"/>
                <a:gd name="connsiteY19" fmla="*/ 88396 h 101478"/>
                <a:gd name="connsiteX20" fmla="*/ 43779 w 82689"/>
                <a:gd name="connsiteY20" fmla="*/ 91578 h 101478"/>
                <a:gd name="connsiteX21" fmla="*/ 63231 w 82689"/>
                <a:gd name="connsiteY21" fmla="*/ 84506 h 101478"/>
                <a:gd name="connsiteX22" fmla="*/ 71919 w 82689"/>
                <a:gd name="connsiteY22" fmla="*/ 65766 h 101478"/>
                <a:gd name="connsiteX23" fmla="*/ 82690 w 82689"/>
                <a:gd name="connsiteY23" fmla="*/ 65766 h 101478"/>
                <a:gd name="connsiteX24" fmla="*/ 70877 w 82689"/>
                <a:gd name="connsiteY24" fmla="*/ 91932 h 101478"/>
                <a:gd name="connsiteX25" fmla="*/ 43779 w 82689"/>
                <a:gd name="connsiteY25" fmla="*/ 101478 h 101478"/>
                <a:gd name="connsiteX26" fmla="*/ 24667 w 82689"/>
                <a:gd name="connsiteY26" fmla="*/ 97236 h 10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9" h="101478">
                  <a:moveTo>
                    <a:pt x="24667" y="97236"/>
                  </a:moveTo>
                  <a:cubicBezTo>
                    <a:pt x="19459" y="94760"/>
                    <a:pt x="14938" y="91224"/>
                    <a:pt x="11118" y="86628"/>
                  </a:cubicBezTo>
                  <a:cubicBezTo>
                    <a:pt x="7299" y="82031"/>
                    <a:pt x="4514" y="76727"/>
                    <a:pt x="2778" y="70717"/>
                  </a:cubicBezTo>
                  <a:cubicBezTo>
                    <a:pt x="1042" y="64706"/>
                    <a:pt x="0" y="57988"/>
                    <a:pt x="0" y="50562"/>
                  </a:cubicBezTo>
                  <a:cubicBezTo>
                    <a:pt x="0" y="43137"/>
                    <a:pt x="1042" y="36773"/>
                    <a:pt x="2778" y="30408"/>
                  </a:cubicBezTo>
                  <a:cubicBezTo>
                    <a:pt x="4861" y="24397"/>
                    <a:pt x="7646" y="18740"/>
                    <a:pt x="11118" y="14497"/>
                  </a:cubicBezTo>
                  <a:cubicBezTo>
                    <a:pt x="14938" y="9900"/>
                    <a:pt x="19459" y="6365"/>
                    <a:pt x="24667" y="3889"/>
                  </a:cubicBezTo>
                  <a:cubicBezTo>
                    <a:pt x="29876" y="1414"/>
                    <a:pt x="36133" y="0"/>
                    <a:pt x="43085" y="0"/>
                  </a:cubicBezTo>
                  <a:cubicBezTo>
                    <a:pt x="53501" y="0"/>
                    <a:pt x="62189" y="2829"/>
                    <a:pt x="68794" y="8132"/>
                  </a:cubicBezTo>
                  <a:cubicBezTo>
                    <a:pt x="75391" y="13436"/>
                    <a:pt x="79565" y="21215"/>
                    <a:pt x="81301" y="31115"/>
                  </a:cubicBezTo>
                  <a:lnTo>
                    <a:pt x="70182" y="31115"/>
                  </a:lnTo>
                  <a:cubicBezTo>
                    <a:pt x="68794" y="24044"/>
                    <a:pt x="66009" y="18386"/>
                    <a:pt x="61147" y="14850"/>
                  </a:cubicBezTo>
                  <a:cubicBezTo>
                    <a:pt x="56634" y="11315"/>
                    <a:pt x="50723" y="9547"/>
                    <a:pt x="43432" y="9547"/>
                  </a:cubicBezTo>
                  <a:cubicBezTo>
                    <a:pt x="37869" y="9547"/>
                    <a:pt x="33355" y="10607"/>
                    <a:pt x="29181" y="12729"/>
                  </a:cubicBezTo>
                  <a:cubicBezTo>
                    <a:pt x="25362" y="14850"/>
                    <a:pt x="21890" y="17679"/>
                    <a:pt x="19459" y="21569"/>
                  </a:cubicBezTo>
                  <a:cubicBezTo>
                    <a:pt x="17021" y="25104"/>
                    <a:pt x="14938" y="29701"/>
                    <a:pt x="13896" y="34651"/>
                  </a:cubicBezTo>
                  <a:cubicBezTo>
                    <a:pt x="12507" y="39601"/>
                    <a:pt x="12160" y="44905"/>
                    <a:pt x="12160" y="50562"/>
                  </a:cubicBezTo>
                  <a:cubicBezTo>
                    <a:pt x="12160" y="56220"/>
                    <a:pt x="12854" y="61523"/>
                    <a:pt x="14243" y="66473"/>
                  </a:cubicBezTo>
                  <a:cubicBezTo>
                    <a:pt x="15632" y="71423"/>
                    <a:pt x="17368" y="75667"/>
                    <a:pt x="20153" y="79556"/>
                  </a:cubicBezTo>
                  <a:cubicBezTo>
                    <a:pt x="22584" y="83445"/>
                    <a:pt x="26056" y="86274"/>
                    <a:pt x="29876" y="88396"/>
                  </a:cubicBezTo>
                  <a:cubicBezTo>
                    <a:pt x="33702" y="90517"/>
                    <a:pt x="38563" y="91578"/>
                    <a:pt x="43779" y="91578"/>
                  </a:cubicBezTo>
                  <a:cubicBezTo>
                    <a:pt x="51765" y="91578"/>
                    <a:pt x="58370" y="89103"/>
                    <a:pt x="63231" y="84506"/>
                  </a:cubicBezTo>
                  <a:cubicBezTo>
                    <a:pt x="68099" y="79909"/>
                    <a:pt x="70877" y="73545"/>
                    <a:pt x="71919" y="65766"/>
                  </a:cubicBezTo>
                  <a:lnTo>
                    <a:pt x="82690" y="65766"/>
                  </a:lnTo>
                  <a:cubicBezTo>
                    <a:pt x="81648" y="76727"/>
                    <a:pt x="77821" y="85213"/>
                    <a:pt x="70877" y="91932"/>
                  </a:cubicBezTo>
                  <a:cubicBezTo>
                    <a:pt x="64272" y="98296"/>
                    <a:pt x="55245" y="101478"/>
                    <a:pt x="43779" y="101478"/>
                  </a:cubicBezTo>
                  <a:cubicBezTo>
                    <a:pt x="36133" y="101124"/>
                    <a:pt x="29876" y="99710"/>
                    <a:pt x="24667" y="97236"/>
                  </a:cubicBezTo>
                  <a:close/>
                </a:path>
              </a:pathLst>
            </a:custGeom>
            <a:solidFill>
              <a:schemeClr val="tx1"/>
            </a:solidFill>
            <a:ln w="7208" cap="flat">
              <a:solidFill>
                <a:srgbClr val="FFFFFF"/>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ED1EAFD-E1F2-41AB-AF33-50F28D42A456}"/>
                </a:ext>
              </a:extLst>
            </p:cNvPr>
            <p:cNvSpPr/>
            <p:nvPr/>
          </p:nvSpPr>
          <p:spPr>
            <a:xfrm>
              <a:off x="8022479" y="3698191"/>
              <a:ext cx="87898" cy="101124"/>
            </a:xfrm>
            <a:custGeom>
              <a:avLst/>
              <a:gdLst>
                <a:gd name="connsiteX0" fmla="*/ 25709 w 87898"/>
                <a:gd name="connsiteY0" fmla="*/ 97236 h 101124"/>
                <a:gd name="connsiteX1" fmla="*/ 11813 w 87898"/>
                <a:gd name="connsiteY1" fmla="*/ 86628 h 101124"/>
                <a:gd name="connsiteX2" fmla="*/ 3125 w 87898"/>
                <a:gd name="connsiteY2" fmla="*/ 70717 h 101124"/>
                <a:gd name="connsiteX3" fmla="*/ 0 w 87898"/>
                <a:gd name="connsiteY3" fmla="*/ 50562 h 101124"/>
                <a:gd name="connsiteX4" fmla="*/ 3125 w 87898"/>
                <a:gd name="connsiteY4" fmla="*/ 30408 h 101124"/>
                <a:gd name="connsiteX5" fmla="*/ 11813 w 87898"/>
                <a:gd name="connsiteY5" fmla="*/ 14497 h 101124"/>
                <a:gd name="connsiteX6" fmla="*/ 25709 w 87898"/>
                <a:gd name="connsiteY6" fmla="*/ 3889 h 101124"/>
                <a:gd name="connsiteX7" fmla="*/ 44119 w 87898"/>
                <a:gd name="connsiteY7" fmla="*/ 0 h 101124"/>
                <a:gd name="connsiteX8" fmla="*/ 62536 w 87898"/>
                <a:gd name="connsiteY8" fmla="*/ 3889 h 101124"/>
                <a:gd name="connsiteX9" fmla="*/ 76432 w 87898"/>
                <a:gd name="connsiteY9" fmla="*/ 14497 h 101124"/>
                <a:gd name="connsiteX10" fmla="*/ 85120 w 87898"/>
                <a:gd name="connsiteY10" fmla="*/ 30408 h 101124"/>
                <a:gd name="connsiteX11" fmla="*/ 87898 w 87898"/>
                <a:gd name="connsiteY11" fmla="*/ 50562 h 101124"/>
                <a:gd name="connsiteX12" fmla="*/ 85120 w 87898"/>
                <a:gd name="connsiteY12" fmla="*/ 70717 h 101124"/>
                <a:gd name="connsiteX13" fmla="*/ 76432 w 87898"/>
                <a:gd name="connsiteY13" fmla="*/ 86628 h 101124"/>
                <a:gd name="connsiteX14" fmla="*/ 62536 w 87898"/>
                <a:gd name="connsiteY14" fmla="*/ 97236 h 101124"/>
                <a:gd name="connsiteX15" fmla="*/ 44119 w 87898"/>
                <a:gd name="connsiteY15" fmla="*/ 101124 h 101124"/>
                <a:gd name="connsiteX16" fmla="*/ 25709 w 87898"/>
                <a:gd name="connsiteY16" fmla="*/ 97236 h 101124"/>
                <a:gd name="connsiteX17" fmla="*/ 58022 w 87898"/>
                <a:gd name="connsiteY17" fmla="*/ 88396 h 101124"/>
                <a:gd name="connsiteX18" fmla="*/ 68092 w 87898"/>
                <a:gd name="connsiteY18" fmla="*/ 79556 h 101124"/>
                <a:gd name="connsiteX19" fmla="*/ 74002 w 87898"/>
                <a:gd name="connsiteY19" fmla="*/ 66473 h 101124"/>
                <a:gd name="connsiteX20" fmla="*/ 76085 w 87898"/>
                <a:gd name="connsiteY20" fmla="*/ 50562 h 101124"/>
                <a:gd name="connsiteX21" fmla="*/ 74002 w 87898"/>
                <a:gd name="connsiteY21" fmla="*/ 34651 h 101124"/>
                <a:gd name="connsiteX22" fmla="*/ 68092 w 87898"/>
                <a:gd name="connsiteY22" fmla="*/ 21569 h 101124"/>
                <a:gd name="connsiteX23" fmla="*/ 58022 w 87898"/>
                <a:gd name="connsiteY23" fmla="*/ 12729 h 101124"/>
                <a:gd name="connsiteX24" fmla="*/ 44119 w 87898"/>
                <a:gd name="connsiteY24" fmla="*/ 9547 h 101124"/>
                <a:gd name="connsiteX25" fmla="*/ 30223 w 87898"/>
                <a:gd name="connsiteY25" fmla="*/ 12729 h 101124"/>
                <a:gd name="connsiteX26" fmla="*/ 20146 w 87898"/>
                <a:gd name="connsiteY26" fmla="*/ 21569 h 101124"/>
                <a:gd name="connsiteX27" fmla="*/ 13896 w 87898"/>
                <a:gd name="connsiteY27" fmla="*/ 34651 h 101124"/>
                <a:gd name="connsiteX28" fmla="*/ 11813 w 87898"/>
                <a:gd name="connsiteY28" fmla="*/ 50562 h 101124"/>
                <a:gd name="connsiteX29" fmla="*/ 13896 w 87898"/>
                <a:gd name="connsiteY29" fmla="*/ 66473 h 101124"/>
                <a:gd name="connsiteX30" fmla="*/ 20146 w 87898"/>
                <a:gd name="connsiteY30" fmla="*/ 79556 h 101124"/>
                <a:gd name="connsiteX31" fmla="*/ 30223 w 87898"/>
                <a:gd name="connsiteY31" fmla="*/ 88396 h 101124"/>
                <a:gd name="connsiteX32" fmla="*/ 44119 w 87898"/>
                <a:gd name="connsiteY32" fmla="*/ 91578 h 101124"/>
                <a:gd name="connsiteX33" fmla="*/ 58022 w 87898"/>
                <a:gd name="connsiteY33" fmla="*/ 88396 h 10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898" h="101124">
                  <a:moveTo>
                    <a:pt x="25709" y="97236"/>
                  </a:moveTo>
                  <a:cubicBezTo>
                    <a:pt x="20146" y="94760"/>
                    <a:pt x="15632" y="91224"/>
                    <a:pt x="11813" y="86628"/>
                  </a:cubicBezTo>
                  <a:cubicBezTo>
                    <a:pt x="7986" y="82031"/>
                    <a:pt x="5208" y="76727"/>
                    <a:pt x="3125" y="70717"/>
                  </a:cubicBezTo>
                  <a:cubicBezTo>
                    <a:pt x="1042" y="64706"/>
                    <a:pt x="0" y="57988"/>
                    <a:pt x="0" y="50562"/>
                  </a:cubicBezTo>
                  <a:cubicBezTo>
                    <a:pt x="0" y="43137"/>
                    <a:pt x="1042" y="36773"/>
                    <a:pt x="3125" y="30408"/>
                  </a:cubicBezTo>
                  <a:cubicBezTo>
                    <a:pt x="5208" y="24397"/>
                    <a:pt x="7986" y="18740"/>
                    <a:pt x="11813" y="14497"/>
                  </a:cubicBezTo>
                  <a:cubicBezTo>
                    <a:pt x="15632" y="9900"/>
                    <a:pt x="20146" y="6365"/>
                    <a:pt x="25709" y="3889"/>
                  </a:cubicBezTo>
                  <a:cubicBezTo>
                    <a:pt x="31265" y="1414"/>
                    <a:pt x="37175" y="0"/>
                    <a:pt x="44119" y="0"/>
                  </a:cubicBezTo>
                  <a:cubicBezTo>
                    <a:pt x="51071" y="0"/>
                    <a:pt x="56974" y="1414"/>
                    <a:pt x="62536" y="3889"/>
                  </a:cubicBezTo>
                  <a:cubicBezTo>
                    <a:pt x="67745" y="6365"/>
                    <a:pt x="72613" y="9900"/>
                    <a:pt x="76432" y="14497"/>
                  </a:cubicBezTo>
                  <a:cubicBezTo>
                    <a:pt x="80252" y="19093"/>
                    <a:pt x="83037" y="24397"/>
                    <a:pt x="85120" y="30408"/>
                  </a:cubicBezTo>
                  <a:cubicBezTo>
                    <a:pt x="87204" y="36419"/>
                    <a:pt x="87898" y="43137"/>
                    <a:pt x="87898" y="50562"/>
                  </a:cubicBezTo>
                  <a:cubicBezTo>
                    <a:pt x="87898" y="57988"/>
                    <a:pt x="86856" y="64352"/>
                    <a:pt x="85120" y="70717"/>
                  </a:cubicBezTo>
                  <a:cubicBezTo>
                    <a:pt x="83037" y="76727"/>
                    <a:pt x="80252" y="82385"/>
                    <a:pt x="76432" y="86628"/>
                  </a:cubicBezTo>
                  <a:cubicBezTo>
                    <a:pt x="72613" y="91224"/>
                    <a:pt x="68092" y="94760"/>
                    <a:pt x="62536" y="97236"/>
                  </a:cubicBezTo>
                  <a:cubicBezTo>
                    <a:pt x="57321" y="99710"/>
                    <a:pt x="51071" y="101124"/>
                    <a:pt x="44119" y="101124"/>
                  </a:cubicBezTo>
                  <a:cubicBezTo>
                    <a:pt x="37522" y="101124"/>
                    <a:pt x="31265" y="99710"/>
                    <a:pt x="25709" y="97236"/>
                  </a:cubicBezTo>
                  <a:close/>
                  <a:moveTo>
                    <a:pt x="58022" y="88396"/>
                  </a:moveTo>
                  <a:cubicBezTo>
                    <a:pt x="62189" y="86274"/>
                    <a:pt x="65314" y="83445"/>
                    <a:pt x="68092" y="79556"/>
                  </a:cubicBezTo>
                  <a:cubicBezTo>
                    <a:pt x="70877" y="75667"/>
                    <a:pt x="72960" y="71423"/>
                    <a:pt x="74002" y="66473"/>
                  </a:cubicBezTo>
                  <a:cubicBezTo>
                    <a:pt x="75391" y="61523"/>
                    <a:pt x="76085" y="56220"/>
                    <a:pt x="76085" y="50562"/>
                  </a:cubicBezTo>
                  <a:cubicBezTo>
                    <a:pt x="76085" y="44905"/>
                    <a:pt x="75391" y="39601"/>
                    <a:pt x="74002" y="34651"/>
                  </a:cubicBezTo>
                  <a:cubicBezTo>
                    <a:pt x="72613" y="29701"/>
                    <a:pt x="70530" y="25458"/>
                    <a:pt x="68092" y="21569"/>
                  </a:cubicBezTo>
                  <a:cubicBezTo>
                    <a:pt x="65314" y="17679"/>
                    <a:pt x="62189" y="14850"/>
                    <a:pt x="58022" y="12729"/>
                  </a:cubicBezTo>
                  <a:cubicBezTo>
                    <a:pt x="53849" y="10607"/>
                    <a:pt x="49335" y="9547"/>
                    <a:pt x="44119" y="9547"/>
                  </a:cubicBezTo>
                  <a:cubicBezTo>
                    <a:pt x="38911" y="9547"/>
                    <a:pt x="34042" y="10607"/>
                    <a:pt x="30223" y="12729"/>
                  </a:cubicBezTo>
                  <a:cubicBezTo>
                    <a:pt x="26403" y="14850"/>
                    <a:pt x="22931" y="17679"/>
                    <a:pt x="20146" y="21569"/>
                  </a:cubicBezTo>
                  <a:cubicBezTo>
                    <a:pt x="17368" y="25458"/>
                    <a:pt x="15285" y="29701"/>
                    <a:pt x="13896" y="34651"/>
                  </a:cubicBezTo>
                  <a:cubicBezTo>
                    <a:pt x="12507" y="39601"/>
                    <a:pt x="11813" y="44905"/>
                    <a:pt x="11813" y="50562"/>
                  </a:cubicBezTo>
                  <a:cubicBezTo>
                    <a:pt x="11813" y="56220"/>
                    <a:pt x="12507" y="61523"/>
                    <a:pt x="13896" y="66473"/>
                  </a:cubicBezTo>
                  <a:cubicBezTo>
                    <a:pt x="15285" y="71423"/>
                    <a:pt x="17368" y="75667"/>
                    <a:pt x="20146" y="79556"/>
                  </a:cubicBezTo>
                  <a:cubicBezTo>
                    <a:pt x="22931" y="83445"/>
                    <a:pt x="26403" y="86274"/>
                    <a:pt x="30223" y="88396"/>
                  </a:cubicBezTo>
                  <a:cubicBezTo>
                    <a:pt x="34042" y="90517"/>
                    <a:pt x="38911" y="91578"/>
                    <a:pt x="44119" y="91578"/>
                  </a:cubicBezTo>
                  <a:cubicBezTo>
                    <a:pt x="49335" y="91578"/>
                    <a:pt x="54196" y="90517"/>
                    <a:pt x="58022" y="88396"/>
                  </a:cubicBezTo>
                  <a:close/>
                </a:path>
              </a:pathLst>
            </a:custGeom>
            <a:solidFill>
              <a:schemeClr val="tx1"/>
            </a:solidFill>
            <a:ln w="7208" cap="flat">
              <a:solidFill>
                <a:srgbClr val="FFFFFF"/>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D619D46-BD68-4B25-8409-66378A8307EB}"/>
                </a:ext>
              </a:extLst>
            </p:cNvPr>
            <p:cNvSpPr/>
            <p:nvPr/>
          </p:nvSpPr>
          <p:spPr>
            <a:xfrm>
              <a:off x="8126364" y="3697852"/>
              <a:ext cx="124725" cy="99003"/>
            </a:xfrm>
            <a:custGeom>
              <a:avLst/>
              <a:gdLst>
                <a:gd name="connsiteX0" fmla="*/ 11466 w 124725"/>
                <a:gd name="connsiteY0" fmla="*/ 2475 h 99003"/>
                <a:gd name="connsiteX1" fmla="*/ 11466 w 124725"/>
                <a:gd name="connsiteY1" fmla="*/ 16972 h 99003"/>
                <a:gd name="connsiteX2" fmla="*/ 11813 w 124725"/>
                <a:gd name="connsiteY2" fmla="*/ 16972 h 99003"/>
                <a:gd name="connsiteX3" fmla="*/ 23278 w 124725"/>
                <a:gd name="connsiteY3" fmla="*/ 4950 h 99003"/>
                <a:gd name="connsiteX4" fmla="*/ 40647 w 124725"/>
                <a:gd name="connsiteY4" fmla="*/ 354 h 99003"/>
                <a:gd name="connsiteX5" fmla="*/ 56286 w 124725"/>
                <a:gd name="connsiteY5" fmla="*/ 4597 h 99003"/>
                <a:gd name="connsiteX6" fmla="*/ 66009 w 124725"/>
                <a:gd name="connsiteY6" fmla="*/ 17679 h 99003"/>
                <a:gd name="connsiteX7" fmla="*/ 66363 w 124725"/>
                <a:gd name="connsiteY7" fmla="*/ 17679 h 99003"/>
                <a:gd name="connsiteX8" fmla="*/ 78870 w 124725"/>
                <a:gd name="connsiteY8" fmla="*/ 4597 h 99003"/>
                <a:gd name="connsiteX9" fmla="*/ 96586 w 124725"/>
                <a:gd name="connsiteY9" fmla="*/ 0 h 99003"/>
                <a:gd name="connsiteX10" fmla="*/ 107704 w 124725"/>
                <a:gd name="connsiteY10" fmla="*/ 2121 h 99003"/>
                <a:gd name="connsiteX11" fmla="*/ 116739 w 124725"/>
                <a:gd name="connsiteY11" fmla="*/ 7779 h 99003"/>
                <a:gd name="connsiteX12" fmla="*/ 122642 w 124725"/>
                <a:gd name="connsiteY12" fmla="*/ 17326 h 99003"/>
                <a:gd name="connsiteX13" fmla="*/ 124725 w 124725"/>
                <a:gd name="connsiteY13" fmla="*/ 30055 h 99003"/>
                <a:gd name="connsiteX14" fmla="*/ 124725 w 124725"/>
                <a:gd name="connsiteY14" fmla="*/ 99003 h 99003"/>
                <a:gd name="connsiteX15" fmla="*/ 113607 w 124725"/>
                <a:gd name="connsiteY15" fmla="*/ 99003 h 99003"/>
                <a:gd name="connsiteX16" fmla="*/ 113607 w 124725"/>
                <a:gd name="connsiteY16" fmla="*/ 31469 h 99003"/>
                <a:gd name="connsiteX17" fmla="*/ 108051 w 124725"/>
                <a:gd name="connsiteY17" fmla="*/ 15558 h 99003"/>
                <a:gd name="connsiteX18" fmla="*/ 93808 w 124725"/>
                <a:gd name="connsiteY18" fmla="*/ 10608 h 99003"/>
                <a:gd name="connsiteX19" fmla="*/ 84079 w 124725"/>
                <a:gd name="connsiteY19" fmla="*/ 12375 h 99003"/>
                <a:gd name="connsiteX20" fmla="*/ 76085 w 124725"/>
                <a:gd name="connsiteY20" fmla="*/ 17679 h 99003"/>
                <a:gd name="connsiteX21" fmla="*/ 70530 w 124725"/>
                <a:gd name="connsiteY21" fmla="*/ 26165 h 99003"/>
                <a:gd name="connsiteX22" fmla="*/ 68446 w 124725"/>
                <a:gd name="connsiteY22" fmla="*/ 37480 h 99003"/>
                <a:gd name="connsiteX23" fmla="*/ 68446 w 124725"/>
                <a:gd name="connsiteY23" fmla="*/ 99003 h 99003"/>
                <a:gd name="connsiteX24" fmla="*/ 56981 w 124725"/>
                <a:gd name="connsiteY24" fmla="*/ 99003 h 99003"/>
                <a:gd name="connsiteX25" fmla="*/ 56981 w 124725"/>
                <a:gd name="connsiteY25" fmla="*/ 31469 h 99003"/>
                <a:gd name="connsiteX26" fmla="*/ 51418 w 124725"/>
                <a:gd name="connsiteY26" fmla="*/ 15558 h 99003"/>
                <a:gd name="connsiteX27" fmla="*/ 37869 w 124725"/>
                <a:gd name="connsiteY27" fmla="*/ 10608 h 99003"/>
                <a:gd name="connsiteX28" fmla="*/ 28140 w 124725"/>
                <a:gd name="connsiteY28" fmla="*/ 12729 h 99003"/>
                <a:gd name="connsiteX29" fmla="*/ 19459 w 124725"/>
                <a:gd name="connsiteY29" fmla="*/ 18386 h 99003"/>
                <a:gd name="connsiteX30" fmla="*/ 13549 w 124725"/>
                <a:gd name="connsiteY30" fmla="*/ 27226 h 99003"/>
                <a:gd name="connsiteX31" fmla="*/ 11466 w 124725"/>
                <a:gd name="connsiteY31" fmla="*/ 38187 h 99003"/>
                <a:gd name="connsiteX32" fmla="*/ 11466 w 124725"/>
                <a:gd name="connsiteY32" fmla="*/ 99003 h 99003"/>
                <a:gd name="connsiteX33" fmla="*/ 0 w 124725"/>
                <a:gd name="connsiteY33" fmla="*/ 99003 h 99003"/>
                <a:gd name="connsiteX34" fmla="*/ 0 w 124725"/>
                <a:gd name="connsiteY34" fmla="*/ 2475 h 99003"/>
                <a:gd name="connsiteX35" fmla="*/ 11466 w 124725"/>
                <a:gd name="connsiteY35" fmla="*/ 2475 h 9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4725" h="99003">
                  <a:moveTo>
                    <a:pt x="11466" y="2475"/>
                  </a:moveTo>
                  <a:lnTo>
                    <a:pt x="11466" y="16972"/>
                  </a:lnTo>
                  <a:lnTo>
                    <a:pt x="11813" y="16972"/>
                  </a:lnTo>
                  <a:cubicBezTo>
                    <a:pt x="14938" y="12022"/>
                    <a:pt x="18764" y="8132"/>
                    <a:pt x="23278" y="4950"/>
                  </a:cubicBezTo>
                  <a:cubicBezTo>
                    <a:pt x="27792" y="1768"/>
                    <a:pt x="33702" y="354"/>
                    <a:pt x="40647" y="354"/>
                  </a:cubicBezTo>
                  <a:cubicBezTo>
                    <a:pt x="46557" y="354"/>
                    <a:pt x="51765" y="1768"/>
                    <a:pt x="56286" y="4597"/>
                  </a:cubicBezTo>
                  <a:cubicBezTo>
                    <a:pt x="60800" y="7425"/>
                    <a:pt x="63925" y="12022"/>
                    <a:pt x="66009" y="17679"/>
                  </a:cubicBezTo>
                  <a:lnTo>
                    <a:pt x="66363" y="17679"/>
                  </a:lnTo>
                  <a:cubicBezTo>
                    <a:pt x="69488" y="12022"/>
                    <a:pt x="73655" y="7779"/>
                    <a:pt x="78870" y="4597"/>
                  </a:cubicBezTo>
                  <a:cubicBezTo>
                    <a:pt x="84079" y="1414"/>
                    <a:pt x="89989" y="0"/>
                    <a:pt x="96586" y="0"/>
                  </a:cubicBezTo>
                  <a:cubicBezTo>
                    <a:pt x="100753" y="0"/>
                    <a:pt x="104232" y="707"/>
                    <a:pt x="107704" y="2121"/>
                  </a:cubicBezTo>
                  <a:cubicBezTo>
                    <a:pt x="111176" y="3536"/>
                    <a:pt x="114309" y="5304"/>
                    <a:pt x="116739" y="7779"/>
                  </a:cubicBezTo>
                  <a:cubicBezTo>
                    <a:pt x="119170" y="10254"/>
                    <a:pt x="121253" y="13436"/>
                    <a:pt x="122642" y="17326"/>
                  </a:cubicBezTo>
                  <a:cubicBezTo>
                    <a:pt x="124031" y="21215"/>
                    <a:pt x="124725" y="25458"/>
                    <a:pt x="124725" y="30055"/>
                  </a:cubicBezTo>
                  <a:lnTo>
                    <a:pt x="124725" y="99003"/>
                  </a:lnTo>
                  <a:lnTo>
                    <a:pt x="113607" y="99003"/>
                  </a:lnTo>
                  <a:lnTo>
                    <a:pt x="113607" y="31469"/>
                  </a:lnTo>
                  <a:cubicBezTo>
                    <a:pt x="113607" y="24397"/>
                    <a:pt x="111871" y="19094"/>
                    <a:pt x="108051" y="15558"/>
                  </a:cubicBezTo>
                  <a:cubicBezTo>
                    <a:pt x="104232" y="12022"/>
                    <a:pt x="99364" y="10608"/>
                    <a:pt x="93808" y="10608"/>
                  </a:cubicBezTo>
                  <a:cubicBezTo>
                    <a:pt x="90336" y="10608"/>
                    <a:pt x="86856" y="11315"/>
                    <a:pt x="84079" y="12375"/>
                  </a:cubicBezTo>
                  <a:cubicBezTo>
                    <a:pt x="80954" y="13790"/>
                    <a:pt x="78176" y="15558"/>
                    <a:pt x="76085" y="17679"/>
                  </a:cubicBezTo>
                  <a:cubicBezTo>
                    <a:pt x="74002" y="19801"/>
                    <a:pt x="71919" y="22983"/>
                    <a:pt x="70530" y="26165"/>
                  </a:cubicBezTo>
                  <a:cubicBezTo>
                    <a:pt x="69141" y="29701"/>
                    <a:pt x="68446" y="33237"/>
                    <a:pt x="68446" y="37480"/>
                  </a:cubicBezTo>
                  <a:lnTo>
                    <a:pt x="68446" y="99003"/>
                  </a:lnTo>
                  <a:lnTo>
                    <a:pt x="56981" y="99003"/>
                  </a:lnTo>
                  <a:lnTo>
                    <a:pt x="56981" y="31469"/>
                  </a:lnTo>
                  <a:cubicBezTo>
                    <a:pt x="56981" y="24397"/>
                    <a:pt x="55245" y="19094"/>
                    <a:pt x="51418" y="15558"/>
                  </a:cubicBezTo>
                  <a:cubicBezTo>
                    <a:pt x="47946" y="12022"/>
                    <a:pt x="43432" y="10608"/>
                    <a:pt x="37869" y="10608"/>
                  </a:cubicBezTo>
                  <a:cubicBezTo>
                    <a:pt x="34397" y="10608"/>
                    <a:pt x="31272" y="11315"/>
                    <a:pt x="28140" y="12729"/>
                  </a:cubicBezTo>
                  <a:cubicBezTo>
                    <a:pt x="25014" y="14143"/>
                    <a:pt x="22237" y="15911"/>
                    <a:pt x="19459" y="18386"/>
                  </a:cubicBezTo>
                  <a:cubicBezTo>
                    <a:pt x="17021" y="20861"/>
                    <a:pt x="14938" y="23690"/>
                    <a:pt x="13549" y="27226"/>
                  </a:cubicBezTo>
                  <a:cubicBezTo>
                    <a:pt x="12160" y="30408"/>
                    <a:pt x="11466" y="34298"/>
                    <a:pt x="11466" y="38187"/>
                  </a:cubicBezTo>
                  <a:lnTo>
                    <a:pt x="11466" y="99003"/>
                  </a:lnTo>
                  <a:lnTo>
                    <a:pt x="0" y="99003"/>
                  </a:lnTo>
                  <a:lnTo>
                    <a:pt x="0" y="2475"/>
                  </a:lnTo>
                  <a:lnTo>
                    <a:pt x="11466" y="2475"/>
                  </a:lnTo>
                  <a:close/>
                </a:path>
              </a:pathLst>
            </a:custGeom>
            <a:solidFill>
              <a:schemeClr val="tx1"/>
            </a:solidFill>
            <a:ln w="7208" cap="flat">
              <a:solidFill>
                <a:srgbClr val="FFFFFF"/>
              </a:solidFill>
              <a:prstDash val="solid"/>
              <a:miter/>
            </a:ln>
          </p:spPr>
          <p:txBody>
            <a:bodyPr rtlCol="0" anchor="ctr"/>
            <a:lstStyle/>
            <a:p>
              <a:endParaRPr lang="en-US"/>
            </a:p>
          </p:txBody>
        </p:sp>
      </p:grpSp>
    </p:spTree>
    <p:extLst>
      <p:ext uri="{BB962C8B-B14F-4D97-AF65-F5344CB8AC3E}">
        <p14:creationId xmlns:p14="http://schemas.microsoft.com/office/powerpoint/2010/main" val="256721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7695-9826-448B-80F0-7A405347FC7B}"/>
              </a:ext>
            </a:extLst>
          </p:cNvPr>
          <p:cNvSpPr>
            <a:spLocks noGrp="1"/>
          </p:cNvSpPr>
          <p:nvPr>
            <p:ph type="title"/>
          </p:nvPr>
        </p:nvSpPr>
        <p:spPr/>
        <p:txBody>
          <a:bodyPr/>
          <a:lstStyle/>
          <a:p>
            <a:r>
              <a:rPr lang="en-US" dirty="0"/>
              <a:t>Source control</a:t>
            </a:r>
            <a:br>
              <a:rPr lang="en-US" dirty="0"/>
            </a:br>
            <a:r>
              <a:rPr lang="en-US" dirty="0"/>
              <a:t>Continuous integration</a:t>
            </a:r>
            <a:br>
              <a:rPr lang="en-US" dirty="0"/>
            </a:br>
            <a:r>
              <a:rPr lang="en-US" dirty="0"/>
              <a:t>Continuous deployment.</a:t>
            </a:r>
          </a:p>
        </p:txBody>
      </p:sp>
      <p:sp>
        <p:nvSpPr>
          <p:cNvPr id="24" name="Text Placeholder 23">
            <a:extLst>
              <a:ext uri="{FF2B5EF4-FFF2-40B4-BE49-F238E27FC236}">
                <a16:creationId xmlns:a16="http://schemas.microsoft.com/office/drawing/2014/main" id="{CB58501C-2AC4-40B4-BA0B-5495548B6168}"/>
              </a:ext>
            </a:extLst>
          </p:cNvPr>
          <p:cNvSpPr>
            <a:spLocks noGrp="1"/>
          </p:cNvSpPr>
          <p:nvPr>
            <p:ph type="body" idx="1"/>
          </p:nvPr>
        </p:nvSpPr>
        <p:spPr/>
        <p:txBody>
          <a:bodyPr/>
          <a:lstStyle/>
          <a:p>
            <a:r>
              <a:rPr lang="en-US" dirty="0"/>
              <a:t>Using Git and GitHub.</a:t>
            </a:r>
          </a:p>
        </p:txBody>
      </p:sp>
      <p:pic>
        <p:nvPicPr>
          <p:cNvPr id="6" name="Picture 5" descr="Icon&#10;&#10;Description automatically generated">
            <a:extLst>
              <a:ext uri="{FF2B5EF4-FFF2-40B4-BE49-F238E27FC236}">
                <a16:creationId xmlns:a16="http://schemas.microsoft.com/office/drawing/2014/main" id="{60C6B3A4-DEC2-4C9C-9391-24294C608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3700" y="1427163"/>
            <a:ext cx="947737" cy="947737"/>
          </a:xfrm>
          <a:prstGeom prst="rect">
            <a:avLst/>
          </a:prstGeom>
        </p:spPr>
      </p:pic>
      <p:pic>
        <p:nvPicPr>
          <p:cNvPr id="10" name="Picture 9" descr="A silhouette of a person&#10;&#10;Description automatically generated with low confidence">
            <a:extLst>
              <a:ext uri="{FF2B5EF4-FFF2-40B4-BE49-F238E27FC236}">
                <a16:creationId xmlns:a16="http://schemas.microsoft.com/office/drawing/2014/main" id="{9534A06E-B753-4B35-BC87-880535C33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7837" y="1427163"/>
            <a:ext cx="947737" cy="947737"/>
          </a:xfrm>
          <a:prstGeom prst="rect">
            <a:avLst/>
          </a:prstGeom>
        </p:spPr>
      </p:pic>
    </p:spTree>
    <p:extLst>
      <p:ext uri="{BB962C8B-B14F-4D97-AF65-F5344CB8AC3E}">
        <p14:creationId xmlns:p14="http://schemas.microsoft.com/office/powerpoint/2010/main" val="30927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B52D2C-D2EC-4D69-B3C6-75B6A7F40F63}"/>
              </a:ext>
            </a:extLst>
          </p:cNvPr>
          <p:cNvSpPr>
            <a:spLocks noGrp="1"/>
          </p:cNvSpPr>
          <p:nvPr>
            <p:ph type="title"/>
          </p:nvPr>
        </p:nvSpPr>
        <p:spPr>
          <a:xfrm>
            <a:off x="838200" y="2766218"/>
            <a:ext cx="10515600" cy="1325563"/>
          </a:xfrm>
        </p:spPr>
        <p:txBody>
          <a:bodyPr anchor="ctr">
            <a:normAutofit/>
          </a:bodyPr>
          <a:lstStyle/>
          <a:p>
            <a:pPr algn="ctr"/>
            <a:r>
              <a:rPr lang="en-US" sz="8800" dirty="0"/>
              <a:t>Objectives</a:t>
            </a:r>
          </a:p>
        </p:txBody>
      </p:sp>
    </p:spTree>
    <p:extLst>
      <p:ext uri="{BB962C8B-B14F-4D97-AF65-F5344CB8AC3E}">
        <p14:creationId xmlns:p14="http://schemas.microsoft.com/office/powerpoint/2010/main" val="1210026420"/>
      </p:ext>
    </p:extLst>
  </p:cSld>
  <p:clrMapOvr>
    <a:masterClrMapping/>
  </p:clrMapOvr>
  <mc:AlternateContent xmlns:mc="http://schemas.openxmlformats.org/markup-compatibility/2006" xmlns:p14="http://schemas.microsoft.com/office/powerpoint/2010/main">
    <mc:Choice Requires="p14">
      <p:transition spd="med" p14:dur="700" advTm="400">
        <p:fade/>
      </p:transition>
    </mc:Choice>
    <mc:Fallback xmlns="">
      <p:transition spd="med" advTm="4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269A24E-B511-4BA3-9A56-C792F3B594CF}"/>
              </a:ext>
            </a:extLst>
          </p:cNvPr>
          <p:cNvSpPr>
            <a:spLocks noGrp="1"/>
          </p:cNvSpPr>
          <p:nvPr>
            <p:ph idx="1"/>
          </p:nvPr>
        </p:nvSpPr>
        <p:spPr>
          <a:xfrm>
            <a:off x="838200" y="1524001"/>
            <a:ext cx="10515600" cy="1743074"/>
          </a:xfrm>
        </p:spPr>
        <p:txBody>
          <a:bodyPr/>
          <a:lstStyle/>
          <a:p>
            <a:pPr marL="0" indent="0">
              <a:buNone/>
            </a:pPr>
            <a:r>
              <a:rPr lang="en-US" dirty="0"/>
              <a:t>Rentool is source controlled using Git and uploaded on GitHub. Meaning all changes to the code are managed and tracked with Git. And any changes can be rolled back in case of any problems.</a:t>
            </a:r>
          </a:p>
        </p:txBody>
      </p:sp>
      <p:pic>
        <p:nvPicPr>
          <p:cNvPr id="6" name="Picture 5" descr="Icon&#10;&#10;Description automatically generated">
            <a:extLst>
              <a:ext uri="{FF2B5EF4-FFF2-40B4-BE49-F238E27FC236}">
                <a16:creationId xmlns:a16="http://schemas.microsoft.com/office/drawing/2014/main" id="{C2B2A8F4-B5B8-404A-B021-2C291DE1B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788" y="619919"/>
            <a:ext cx="758825" cy="758825"/>
          </a:xfrm>
          <a:prstGeom prst="rect">
            <a:avLst/>
          </a:prstGeom>
        </p:spPr>
      </p:pic>
      <p:pic>
        <p:nvPicPr>
          <p:cNvPr id="7" name="Picture 6" descr="A silhouette of a person&#10;&#10;Description automatically generated with low confidence">
            <a:extLst>
              <a:ext uri="{FF2B5EF4-FFF2-40B4-BE49-F238E27FC236}">
                <a16:creationId xmlns:a16="http://schemas.microsoft.com/office/drawing/2014/main" id="{B5CDFF79-6193-46B1-8C72-21131F611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5475" y="619919"/>
            <a:ext cx="758825" cy="758825"/>
          </a:xfrm>
          <a:prstGeom prst="rect">
            <a:avLst/>
          </a:prstGeom>
        </p:spPr>
      </p:pic>
      <p:sp>
        <p:nvSpPr>
          <p:cNvPr id="10" name="Title 9">
            <a:extLst>
              <a:ext uri="{FF2B5EF4-FFF2-40B4-BE49-F238E27FC236}">
                <a16:creationId xmlns:a16="http://schemas.microsoft.com/office/drawing/2014/main" id="{CD4BCFAB-B312-455B-8936-DE6EF56A3DC0}"/>
              </a:ext>
            </a:extLst>
          </p:cNvPr>
          <p:cNvSpPr>
            <a:spLocks noGrp="1"/>
          </p:cNvSpPr>
          <p:nvPr>
            <p:ph type="title"/>
          </p:nvPr>
        </p:nvSpPr>
        <p:spPr/>
        <p:txBody>
          <a:bodyPr/>
          <a:lstStyle/>
          <a:p>
            <a:r>
              <a:rPr lang="en-US" sz="4400" dirty="0"/>
              <a:t>Source Control</a:t>
            </a:r>
            <a:endParaRPr lang="en-US" dirty="0"/>
          </a:p>
        </p:txBody>
      </p:sp>
      <p:sp>
        <p:nvSpPr>
          <p:cNvPr id="17" name="Content Placeholder 4">
            <a:extLst>
              <a:ext uri="{FF2B5EF4-FFF2-40B4-BE49-F238E27FC236}">
                <a16:creationId xmlns:a16="http://schemas.microsoft.com/office/drawing/2014/main" id="{31AB4843-A11A-4FDD-8F79-0BE6D3936272}"/>
              </a:ext>
            </a:extLst>
          </p:cNvPr>
          <p:cNvSpPr txBox="1">
            <a:spLocks/>
          </p:cNvSpPr>
          <p:nvPr/>
        </p:nvSpPr>
        <p:spPr>
          <a:xfrm>
            <a:off x="838200" y="3267074"/>
            <a:ext cx="5934075" cy="3114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This also provides a history of all the changes. Which is accessible by calling the command ‘git log’ or by checking the history in GitHub just like the screenshot on the right.</a:t>
            </a:r>
          </a:p>
        </p:txBody>
      </p:sp>
      <p:pic>
        <p:nvPicPr>
          <p:cNvPr id="19" name="Picture 18">
            <a:extLst>
              <a:ext uri="{FF2B5EF4-FFF2-40B4-BE49-F238E27FC236}">
                <a16:creationId xmlns:a16="http://schemas.microsoft.com/office/drawing/2014/main" id="{DDE7F598-9FA1-43AB-8CC7-B028BDE4E5AA}"/>
              </a:ext>
            </a:extLst>
          </p:cNvPr>
          <p:cNvPicPr>
            <a:picLocks noChangeAspect="1"/>
          </p:cNvPicPr>
          <p:nvPr/>
        </p:nvPicPr>
        <p:blipFill>
          <a:blip r:embed="rId4"/>
          <a:stretch>
            <a:fillRect/>
          </a:stretch>
        </p:blipFill>
        <p:spPr>
          <a:xfrm>
            <a:off x="6947807" y="3378199"/>
            <a:ext cx="4919821" cy="3114675"/>
          </a:xfrm>
          <a:prstGeom prst="roundRect">
            <a:avLst>
              <a:gd name="adj" fmla="val 3084"/>
            </a:avLst>
          </a:prstGeom>
        </p:spPr>
      </p:pic>
    </p:spTree>
    <p:extLst>
      <p:ext uri="{BB962C8B-B14F-4D97-AF65-F5344CB8AC3E}">
        <p14:creationId xmlns:p14="http://schemas.microsoft.com/office/powerpoint/2010/main" val="7638195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269A24E-B511-4BA3-9A56-C792F3B594CF}"/>
              </a:ext>
            </a:extLst>
          </p:cNvPr>
          <p:cNvSpPr>
            <a:spLocks noGrp="1"/>
          </p:cNvSpPr>
          <p:nvPr>
            <p:ph idx="1"/>
          </p:nvPr>
        </p:nvSpPr>
        <p:spPr>
          <a:xfrm>
            <a:off x="838200" y="1524001"/>
            <a:ext cx="10515600" cy="2228850"/>
          </a:xfrm>
        </p:spPr>
        <p:txBody>
          <a:bodyPr/>
          <a:lstStyle/>
          <a:p>
            <a:pPr marL="0" indent="0">
              <a:buNone/>
            </a:pPr>
            <a:r>
              <a:rPr lang="en-US" dirty="0"/>
              <a:t>Using GitHub Actions, whenever a pull-request is created on the master branch, GitHub will run Firestore tests to ensure the changes doesn’t break the system. </a:t>
            </a:r>
          </a:p>
        </p:txBody>
      </p:sp>
      <p:pic>
        <p:nvPicPr>
          <p:cNvPr id="6" name="Picture 5" descr="Icon&#10;&#10;Description automatically generated">
            <a:extLst>
              <a:ext uri="{FF2B5EF4-FFF2-40B4-BE49-F238E27FC236}">
                <a16:creationId xmlns:a16="http://schemas.microsoft.com/office/drawing/2014/main" id="{C2B2A8F4-B5B8-404A-B021-2C291DE1B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788" y="619919"/>
            <a:ext cx="758825" cy="758825"/>
          </a:xfrm>
          <a:prstGeom prst="rect">
            <a:avLst/>
          </a:prstGeom>
        </p:spPr>
      </p:pic>
      <p:pic>
        <p:nvPicPr>
          <p:cNvPr id="7" name="Picture 6" descr="A silhouette of a person&#10;&#10;Description automatically generated with low confidence">
            <a:extLst>
              <a:ext uri="{FF2B5EF4-FFF2-40B4-BE49-F238E27FC236}">
                <a16:creationId xmlns:a16="http://schemas.microsoft.com/office/drawing/2014/main" id="{B5CDFF79-6193-46B1-8C72-21131F611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5475" y="619919"/>
            <a:ext cx="758825" cy="758825"/>
          </a:xfrm>
          <a:prstGeom prst="rect">
            <a:avLst/>
          </a:prstGeom>
        </p:spPr>
      </p:pic>
      <p:sp>
        <p:nvSpPr>
          <p:cNvPr id="10" name="Title 9">
            <a:extLst>
              <a:ext uri="{FF2B5EF4-FFF2-40B4-BE49-F238E27FC236}">
                <a16:creationId xmlns:a16="http://schemas.microsoft.com/office/drawing/2014/main" id="{CD4BCFAB-B312-455B-8936-DE6EF56A3DC0}"/>
              </a:ext>
            </a:extLst>
          </p:cNvPr>
          <p:cNvSpPr>
            <a:spLocks noGrp="1"/>
          </p:cNvSpPr>
          <p:nvPr>
            <p:ph type="title"/>
          </p:nvPr>
        </p:nvSpPr>
        <p:spPr/>
        <p:txBody>
          <a:bodyPr/>
          <a:lstStyle/>
          <a:p>
            <a:r>
              <a:rPr lang="en-US" sz="4400" dirty="0"/>
              <a:t>Continuous Integration (CI)</a:t>
            </a:r>
            <a:endParaRPr lang="en-US" dirty="0"/>
          </a:p>
        </p:txBody>
      </p:sp>
      <p:pic>
        <p:nvPicPr>
          <p:cNvPr id="13" name="Picture 12">
            <a:extLst>
              <a:ext uri="{FF2B5EF4-FFF2-40B4-BE49-F238E27FC236}">
                <a16:creationId xmlns:a16="http://schemas.microsoft.com/office/drawing/2014/main" id="{61FAAA8B-6460-40A1-B4EE-AFA28BBBD999}"/>
              </a:ext>
            </a:extLst>
          </p:cNvPr>
          <p:cNvPicPr>
            <a:picLocks noChangeAspect="1"/>
          </p:cNvPicPr>
          <p:nvPr/>
        </p:nvPicPr>
        <p:blipFill>
          <a:blip r:embed="rId4"/>
          <a:stretch>
            <a:fillRect/>
          </a:stretch>
        </p:blipFill>
        <p:spPr>
          <a:xfrm>
            <a:off x="5486400" y="3508308"/>
            <a:ext cx="5867400" cy="2806837"/>
          </a:xfrm>
          <a:prstGeom prst="roundRect">
            <a:avLst>
              <a:gd name="adj" fmla="val 3772"/>
            </a:avLst>
          </a:prstGeom>
        </p:spPr>
      </p:pic>
      <p:sp>
        <p:nvSpPr>
          <p:cNvPr id="14" name="TextBox 13">
            <a:extLst>
              <a:ext uri="{FF2B5EF4-FFF2-40B4-BE49-F238E27FC236}">
                <a16:creationId xmlns:a16="http://schemas.microsoft.com/office/drawing/2014/main" id="{FD751297-30D2-48D7-9EFA-DBE1DEE6A337}"/>
              </a:ext>
            </a:extLst>
          </p:cNvPr>
          <p:cNvSpPr txBox="1"/>
          <p:nvPr/>
        </p:nvSpPr>
        <p:spPr>
          <a:xfrm>
            <a:off x="838200" y="3280510"/>
            <a:ext cx="4448175" cy="2677656"/>
          </a:xfrm>
          <a:prstGeom prst="rect">
            <a:avLst/>
          </a:prstGeom>
          <a:noFill/>
        </p:spPr>
        <p:txBody>
          <a:bodyPr wrap="square" rtlCol="0">
            <a:spAutoFit/>
          </a:bodyPr>
          <a:lstStyle/>
          <a:p>
            <a:r>
              <a:rPr lang="en-US" sz="2400" dirty="0"/>
              <a:t>On the right is a screenshot of the Continuous Integration (CI) action running on pull-request #31. This PR had the changes for the version 1.0.2 of Rentool apps.</a:t>
            </a:r>
          </a:p>
        </p:txBody>
      </p:sp>
    </p:spTree>
    <p:extLst>
      <p:ext uri="{BB962C8B-B14F-4D97-AF65-F5344CB8AC3E}">
        <p14:creationId xmlns:p14="http://schemas.microsoft.com/office/powerpoint/2010/main" val="276405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269A24E-B511-4BA3-9A56-C792F3B594CF}"/>
              </a:ext>
            </a:extLst>
          </p:cNvPr>
          <p:cNvSpPr>
            <a:spLocks noGrp="1"/>
          </p:cNvSpPr>
          <p:nvPr>
            <p:ph idx="1"/>
          </p:nvPr>
        </p:nvSpPr>
        <p:spPr>
          <a:xfrm>
            <a:off x="838200" y="1825625"/>
            <a:ext cx="10515600" cy="2073776"/>
          </a:xfrm>
        </p:spPr>
        <p:txBody>
          <a:bodyPr/>
          <a:lstStyle/>
          <a:p>
            <a:pPr marL="0" indent="0">
              <a:buNone/>
            </a:pPr>
            <a:r>
              <a:rPr lang="en-US" dirty="0"/>
              <a:t>GitHub will build and deploy the web app whenever the master branch changes. It also redeploys the Cloud Functions and Security rules if they were changed.</a:t>
            </a:r>
          </a:p>
          <a:p>
            <a:pPr marL="0" indent="0">
              <a:lnSpc>
                <a:spcPct val="150000"/>
              </a:lnSpc>
              <a:buNone/>
            </a:pPr>
            <a:r>
              <a:rPr lang="en-US" dirty="0"/>
              <a:t>Below is the CD action after merging pull-request #60</a:t>
            </a:r>
          </a:p>
        </p:txBody>
      </p:sp>
      <p:pic>
        <p:nvPicPr>
          <p:cNvPr id="6" name="Picture 5" descr="Icon&#10;&#10;Description automatically generated">
            <a:extLst>
              <a:ext uri="{FF2B5EF4-FFF2-40B4-BE49-F238E27FC236}">
                <a16:creationId xmlns:a16="http://schemas.microsoft.com/office/drawing/2014/main" id="{C2B2A8F4-B5B8-404A-B021-2C291DE1B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788" y="619919"/>
            <a:ext cx="758825" cy="758825"/>
          </a:xfrm>
          <a:prstGeom prst="rect">
            <a:avLst/>
          </a:prstGeom>
        </p:spPr>
      </p:pic>
      <p:pic>
        <p:nvPicPr>
          <p:cNvPr id="7" name="Picture 6" descr="A silhouette of a person&#10;&#10;Description automatically generated with low confidence">
            <a:extLst>
              <a:ext uri="{FF2B5EF4-FFF2-40B4-BE49-F238E27FC236}">
                <a16:creationId xmlns:a16="http://schemas.microsoft.com/office/drawing/2014/main" id="{B5CDFF79-6193-46B1-8C72-21131F611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5475" y="619919"/>
            <a:ext cx="758825" cy="758825"/>
          </a:xfrm>
          <a:prstGeom prst="rect">
            <a:avLst/>
          </a:prstGeom>
        </p:spPr>
      </p:pic>
      <p:sp>
        <p:nvSpPr>
          <p:cNvPr id="10" name="Title 9">
            <a:extLst>
              <a:ext uri="{FF2B5EF4-FFF2-40B4-BE49-F238E27FC236}">
                <a16:creationId xmlns:a16="http://schemas.microsoft.com/office/drawing/2014/main" id="{CD4BCFAB-B312-455B-8936-DE6EF56A3DC0}"/>
              </a:ext>
            </a:extLst>
          </p:cNvPr>
          <p:cNvSpPr>
            <a:spLocks noGrp="1"/>
          </p:cNvSpPr>
          <p:nvPr>
            <p:ph type="title"/>
          </p:nvPr>
        </p:nvSpPr>
        <p:spPr/>
        <p:txBody>
          <a:bodyPr/>
          <a:lstStyle/>
          <a:p>
            <a:r>
              <a:rPr lang="en-US" dirty="0"/>
              <a:t>Continuous Deployment (CD)</a:t>
            </a:r>
          </a:p>
        </p:txBody>
      </p:sp>
      <p:pic>
        <p:nvPicPr>
          <p:cNvPr id="11" name="Picture 10">
            <a:extLst>
              <a:ext uri="{FF2B5EF4-FFF2-40B4-BE49-F238E27FC236}">
                <a16:creationId xmlns:a16="http://schemas.microsoft.com/office/drawing/2014/main" id="{04A60164-6208-4865-83D9-8496441273E8}"/>
              </a:ext>
            </a:extLst>
          </p:cNvPr>
          <p:cNvPicPr>
            <a:picLocks noChangeAspect="1"/>
          </p:cNvPicPr>
          <p:nvPr/>
        </p:nvPicPr>
        <p:blipFill>
          <a:blip r:embed="rId4"/>
          <a:stretch>
            <a:fillRect/>
          </a:stretch>
        </p:blipFill>
        <p:spPr>
          <a:xfrm>
            <a:off x="838200" y="3899401"/>
            <a:ext cx="5901478" cy="2593474"/>
          </a:xfrm>
          <a:prstGeom prst="roundRect">
            <a:avLst>
              <a:gd name="adj" fmla="val 6016"/>
            </a:avLst>
          </a:prstGeom>
        </p:spPr>
      </p:pic>
    </p:spTree>
    <p:extLst>
      <p:ext uri="{BB962C8B-B14F-4D97-AF65-F5344CB8AC3E}">
        <p14:creationId xmlns:p14="http://schemas.microsoft.com/office/powerpoint/2010/main" val="241036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DDFD-EB52-45A4-94A7-BD6D067D2652}"/>
              </a:ext>
            </a:extLst>
          </p:cNvPr>
          <p:cNvSpPr>
            <a:spLocks noGrp="1"/>
          </p:cNvSpPr>
          <p:nvPr>
            <p:ph type="title"/>
          </p:nvPr>
        </p:nvSpPr>
        <p:spPr/>
        <p:txBody>
          <a:bodyPr anchor="b"/>
          <a:lstStyle/>
          <a:p>
            <a:r>
              <a:rPr lang="en-US" dirty="0"/>
              <a:t>Thank you.</a:t>
            </a:r>
          </a:p>
        </p:txBody>
      </p:sp>
      <p:sp>
        <p:nvSpPr>
          <p:cNvPr id="5" name="Text Placeholder 4">
            <a:extLst>
              <a:ext uri="{FF2B5EF4-FFF2-40B4-BE49-F238E27FC236}">
                <a16:creationId xmlns:a16="http://schemas.microsoft.com/office/drawing/2014/main" id="{8AA96683-8AB7-4638-8D78-5B0892E322D2}"/>
              </a:ext>
            </a:extLst>
          </p:cNvPr>
          <p:cNvSpPr>
            <a:spLocks noGrp="1"/>
          </p:cNvSpPr>
          <p:nvPr>
            <p:ph type="body" idx="1"/>
          </p:nvPr>
        </p:nvSpPr>
        <p:spPr/>
        <p:txBody>
          <a:bodyPr/>
          <a:lstStyle/>
          <a:p>
            <a:r>
              <a:rPr lang="en-US" dirty="0"/>
              <a:t>Any questions</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8642304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CACA-4C66-40A1-A678-756C5D1EB910}"/>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C407F79F-9BF1-40FC-9695-B0ADE6BC9D94}"/>
              </a:ext>
            </a:extLst>
          </p:cNvPr>
          <p:cNvSpPr>
            <a:spLocks noGrp="1"/>
          </p:cNvSpPr>
          <p:nvPr>
            <p:ph idx="1"/>
          </p:nvPr>
        </p:nvSpPr>
        <p:spPr>
          <a:xfrm>
            <a:off x="838200" y="1526886"/>
            <a:ext cx="10515600" cy="2053648"/>
          </a:xfrm>
        </p:spPr>
        <p:txBody>
          <a:bodyPr/>
          <a:lstStyle/>
          <a:p>
            <a:r>
              <a:rPr lang="en-US" dirty="0"/>
              <a:t>Provide a way for tool owners to offer their tools for rent.</a:t>
            </a:r>
          </a:p>
          <a:p>
            <a:r>
              <a:rPr lang="en-US" dirty="0"/>
              <a:t>Provide a way for people to rent other people’s tools.</a:t>
            </a:r>
          </a:p>
          <a:p>
            <a:r>
              <a:rPr lang="en-US" dirty="0"/>
              <a:t>Protect the owners and renters from scams as much as possible.</a:t>
            </a:r>
          </a:p>
        </p:txBody>
      </p:sp>
      <p:sp>
        <p:nvSpPr>
          <p:cNvPr id="4" name="Text Placeholder 2">
            <a:extLst>
              <a:ext uri="{FF2B5EF4-FFF2-40B4-BE49-F238E27FC236}">
                <a16:creationId xmlns:a16="http://schemas.microsoft.com/office/drawing/2014/main" id="{8B09D61E-281A-4C17-BF28-FE5FCA44A83C}"/>
              </a:ext>
            </a:extLst>
          </p:cNvPr>
          <p:cNvSpPr txBox="1">
            <a:spLocks/>
          </p:cNvSpPr>
          <p:nvPr/>
        </p:nvSpPr>
        <p:spPr>
          <a:xfrm>
            <a:off x="838200" y="4354700"/>
            <a:ext cx="2640803" cy="365125"/>
          </a:xfrm>
          <a:prstGeom prst="rect">
            <a:avLst/>
          </a:prstGeom>
        </p:spPr>
        <p:txBody>
          <a:bodyPr vert="horz" lIns="91440" tIns="45720" rIns="91440" bIns="45720" rtlCol="0" anchor="t"/>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dirty="0">
                <a:latin typeface="+mj-lt"/>
              </a:rPr>
              <a:t>For owners</a:t>
            </a:r>
          </a:p>
        </p:txBody>
      </p:sp>
      <p:sp>
        <p:nvSpPr>
          <p:cNvPr id="5" name="Text Placeholder 3">
            <a:extLst>
              <a:ext uri="{FF2B5EF4-FFF2-40B4-BE49-F238E27FC236}">
                <a16:creationId xmlns:a16="http://schemas.microsoft.com/office/drawing/2014/main" id="{05EF3805-EF1F-4F3F-9080-C6941025F207}"/>
              </a:ext>
            </a:extLst>
          </p:cNvPr>
          <p:cNvSpPr txBox="1">
            <a:spLocks/>
          </p:cNvSpPr>
          <p:nvPr/>
        </p:nvSpPr>
        <p:spPr>
          <a:xfrm>
            <a:off x="838200" y="4719040"/>
            <a:ext cx="2640803" cy="1616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400" dirty="0"/>
              <a:t>Offer their tools for rent.</a:t>
            </a:r>
          </a:p>
          <a:p>
            <a:pPr marL="285750" indent="-285750"/>
            <a:r>
              <a:rPr lang="en-US" sz="1400" dirty="0"/>
              <a:t>Make some money.</a:t>
            </a:r>
          </a:p>
        </p:txBody>
      </p:sp>
      <p:sp>
        <p:nvSpPr>
          <p:cNvPr id="6" name="Text Placeholder 4">
            <a:extLst>
              <a:ext uri="{FF2B5EF4-FFF2-40B4-BE49-F238E27FC236}">
                <a16:creationId xmlns:a16="http://schemas.microsoft.com/office/drawing/2014/main" id="{8AA40BDA-C18E-4F45-AA40-CE9919B9CD3F}"/>
              </a:ext>
            </a:extLst>
          </p:cNvPr>
          <p:cNvSpPr txBox="1">
            <a:spLocks/>
          </p:cNvSpPr>
          <p:nvPr/>
        </p:nvSpPr>
        <p:spPr>
          <a:xfrm>
            <a:off x="3696697" y="4354700"/>
            <a:ext cx="2640803" cy="36512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mj-lt"/>
              </a:rPr>
              <a:t>For renters</a:t>
            </a:r>
          </a:p>
        </p:txBody>
      </p:sp>
      <p:sp>
        <p:nvSpPr>
          <p:cNvPr id="7" name="Text Placeholder 5">
            <a:extLst>
              <a:ext uri="{FF2B5EF4-FFF2-40B4-BE49-F238E27FC236}">
                <a16:creationId xmlns:a16="http://schemas.microsoft.com/office/drawing/2014/main" id="{EA994A88-EE97-4EC3-A40A-A19D96C0B855}"/>
              </a:ext>
            </a:extLst>
          </p:cNvPr>
          <p:cNvSpPr txBox="1">
            <a:spLocks/>
          </p:cNvSpPr>
          <p:nvPr/>
        </p:nvSpPr>
        <p:spPr>
          <a:xfrm>
            <a:off x="3696698" y="4722728"/>
            <a:ext cx="2640803" cy="1616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400" dirty="0"/>
              <a:t>Rent tools instead of buying new ones.</a:t>
            </a:r>
          </a:p>
          <a:p>
            <a:pPr marL="285750" indent="-285750"/>
            <a:r>
              <a:rPr lang="en-US" sz="1400" dirty="0"/>
              <a:t>Save money from buying new tools and maintaining them.</a:t>
            </a:r>
          </a:p>
          <a:p>
            <a:pPr marL="285750" indent="-285750"/>
            <a:r>
              <a:rPr lang="en-US" sz="1400" dirty="0"/>
              <a:t>Try something before buying it.</a:t>
            </a:r>
          </a:p>
        </p:txBody>
      </p:sp>
      <p:sp>
        <p:nvSpPr>
          <p:cNvPr id="8" name="Text Placeholder 6">
            <a:extLst>
              <a:ext uri="{FF2B5EF4-FFF2-40B4-BE49-F238E27FC236}">
                <a16:creationId xmlns:a16="http://schemas.microsoft.com/office/drawing/2014/main" id="{10A99BD7-3053-401A-B135-7D7CCD43D2E4}"/>
              </a:ext>
            </a:extLst>
          </p:cNvPr>
          <p:cNvSpPr txBox="1">
            <a:spLocks/>
          </p:cNvSpPr>
          <p:nvPr/>
        </p:nvSpPr>
        <p:spPr>
          <a:xfrm>
            <a:off x="6555195" y="4338568"/>
            <a:ext cx="2640803" cy="36512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mj-lt"/>
              </a:rPr>
              <a:t>For the environment</a:t>
            </a:r>
          </a:p>
        </p:txBody>
      </p:sp>
      <p:sp>
        <p:nvSpPr>
          <p:cNvPr id="9" name="Text Placeholder 7">
            <a:extLst>
              <a:ext uri="{FF2B5EF4-FFF2-40B4-BE49-F238E27FC236}">
                <a16:creationId xmlns:a16="http://schemas.microsoft.com/office/drawing/2014/main" id="{7570C2C9-2D42-4A92-89EA-4281D9E3F380}"/>
              </a:ext>
            </a:extLst>
          </p:cNvPr>
          <p:cNvSpPr txBox="1">
            <a:spLocks/>
          </p:cNvSpPr>
          <p:nvPr/>
        </p:nvSpPr>
        <p:spPr>
          <a:xfrm>
            <a:off x="6555195" y="4700263"/>
            <a:ext cx="2640803" cy="1616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Reusing tools will results in:</a:t>
            </a:r>
          </a:p>
          <a:p>
            <a:pPr marL="285750" indent="-285750"/>
            <a:r>
              <a:rPr lang="en-US" sz="1400" dirty="0"/>
              <a:t>Less manufacturing.</a:t>
            </a:r>
          </a:p>
          <a:p>
            <a:pPr marL="285750" indent="-285750"/>
            <a:r>
              <a:rPr lang="en-US" sz="1400" dirty="0"/>
              <a:t>Less carbon emissions.</a:t>
            </a:r>
          </a:p>
          <a:p>
            <a:pPr marL="285750" indent="-285750"/>
            <a:r>
              <a:rPr lang="en-US" sz="1400" dirty="0"/>
              <a:t>Less trash.</a:t>
            </a:r>
          </a:p>
        </p:txBody>
      </p:sp>
      <p:sp>
        <p:nvSpPr>
          <p:cNvPr id="10" name="Text Placeholder 2">
            <a:extLst>
              <a:ext uri="{FF2B5EF4-FFF2-40B4-BE49-F238E27FC236}">
                <a16:creationId xmlns:a16="http://schemas.microsoft.com/office/drawing/2014/main" id="{219B4AB3-9516-4F96-9169-5D89356FA9F0}"/>
              </a:ext>
            </a:extLst>
          </p:cNvPr>
          <p:cNvSpPr txBox="1">
            <a:spLocks/>
          </p:cNvSpPr>
          <p:nvPr/>
        </p:nvSpPr>
        <p:spPr>
          <a:xfrm>
            <a:off x="838199" y="3894885"/>
            <a:ext cx="2791691" cy="422670"/>
          </a:xfrm>
          <a:prstGeom prst="rect">
            <a:avLst/>
          </a:prstGeom>
        </p:spPr>
        <p:txBody>
          <a:bodyPr vert="horz" lIns="91440" tIns="45720" rIns="91440" bIns="45720" rtlCol="0" anchor="t"/>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400" dirty="0">
                <a:latin typeface="+mj-lt"/>
              </a:rPr>
              <a:t>Benefits:</a:t>
            </a:r>
          </a:p>
        </p:txBody>
      </p:sp>
      <p:pic>
        <p:nvPicPr>
          <p:cNvPr id="11" name="Graphic 10">
            <a:extLst>
              <a:ext uri="{FF2B5EF4-FFF2-40B4-BE49-F238E27FC236}">
                <a16:creationId xmlns:a16="http://schemas.microsoft.com/office/drawing/2014/main" id="{90323987-22AA-4D67-9CED-84DCEDADC5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6509" y="4354700"/>
            <a:ext cx="2190564" cy="1764867"/>
          </a:xfrm>
          <a:prstGeom prst="rect">
            <a:avLst/>
          </a:prstGeom>
        </p:spPr>
      </p:pic>
    </p:spTree>
    <p:extLst>
      <p:ext uri="{BB962C8B-B14F-4D97-AF65-F5344CB8AC3E}">
        <p14:creationId xmlns:p14="http://schemas.microsoft.com/office/powerpoint/2010/main" val="2054515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B52D2C-D2EC-4D69-B3C6-75B6A7F40F63}"/>
              </a:ext>
            </a:extLst>
          </p:cNvPr>
          <p:cNvSpPr>
            <a:spLocks noGrp="1"/>
          </p:cNvSpPr>
          <p:nvPr>
            <p:ph type="title"/>
          </p:nvPr>
        </p:nvSpPr>
        <p:spPr>
          <a:xfrm>
            <a:off x="838200" y="2766218"/>
            <a:ext cx="10515600" cy="1325563"/>
          </a:xfrm>
        </p:spPr>
        <p:txBody>
          <a:bodyPr anchor="ctr">
            <a:noAutofit/>
          </a:bodyPr>
          <a:lstStyle/>
          <a:p>
            <a:pPr algn="ctr"/>
            <a:r>
              <a:rPr lang="en-US" dirty="0"/>
              <a:t>Current rental services.</a:t>
            </a:r>
          </a:p>
        </p:txBody>
      </p:sp>
    </p:spTree>
    <p:extLst>
      <p:ext uri="{BB962C8B-B14F-4D97-AF65-F5344CB8AC3E}">
        <p14:creationId xmlns:p14="http://schemas.microsoft.com/office/powerpoint/2010/main" val="124796765"/>
      </p:ext>
    </p:extLst>
  </p:cSld>
  <p:clrMapOvr>
    <a:masterClrMapping/>
  </p:clrMapOvr>
  <mc:AlternateContent xmlns:mc="http://schemas.openxmlformats.org/markup-compatibility/2006" xmlns:p14="http://schemas.microsoft.com/office/powerpoint/2010/main">
    <mc:Choice Requires="p14">
      <p:transition spd="med" p14:dur="700" advTm="400">
        <p:fade/>
      </p:transition>
    </mc:Choice>
    <mc:Fallback xmlns="">
      <p:transition spd="med" advTm="4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255A-5488-4699-8BA8-6008001A1DFC}"/>
              </a:ext>
            </a:extLst>
          </p:cNvPr>
          <p:cNvSpPr>
            <a:spLocks noGrp="1"/>
          </p:cNvSpPr>
          <p:nvPr>
            <p:ph type="title"/>
          </p:nvPr>
        </p:nvSpPr>
        <p:spPr/>
        <p:txBody>
          <a:bodyPr/>
          <a:lstStyle/>
          <a:p>
            <a:r>
              <a:rPr lang="en-US" dirty="0"/>
              <a:t>Current rental services.</a:t>
            </a:r>
          </a:p>
        </p:txBody>
      </p:sp>
      <p:sp>
        <p:nvSpPr>
          <p:cNvPr id="3" name="Content Placeholder 2">
            <a:extLst>
              <a:ext uri="{FF2B5EF4-FFF2-40B4-BE49-F238E27FC236}">
                <a16:creationId xmlns:a16="http://schemas.microsoft.com/office/drawing/2014/main" id="{EB3D7FCE-1416-4752-99B0-B5246F3598E0}"/>
              </a:ext>
            </a:extLst>
          </p:cNvPr>
          <p:cNvSpPr>
            <a:spLocks noGrp="1"/>
          </p:cNvSpPr>
          <p:nvPr>
            <p:ph idx="1"/>
          </p:nvPr>
        </p:nvSpPr>
        <p:spPr>
          <a:xfrm>
            <a:off x="838200" y="1825625"/>
            <a:ext cx="10515600" cy="2270125"/>
          </a:xfrm>
        </p:spPr>
        <p:txBody>
          <a:bodyPr>
            <a:normAutofit/>
          </a:bodyPr>
          <a:lstStyle/>
          <a:p>
            <a:pPr marL="0" indent="0">
              <a:buNone/>
            </a:pPr>
            <a:r>
              <a:rPr lang="en-US" sz="2400" dirty="0"/>
              <a:t>There are some online rental services available. However, most of them are business-to-consumer (B2C), such as HSS Hire and United Rentals.</a:t>
            </a:r>
          </a:p>
          <a:p>
            <a:pPr marL="0" indent="0">
              <a:buNone/>
            </a:pPr>
            <a:r>
              <a:rPr lang="en-US" sz="2400" dirty="0"/>
              <a:t>The P2P platforms (e.g., Rent4Me, </a:t>
            </a:r>
            <a:r>
              <a:rPr lang="en-US" sz="2400" dirty="0" err="1"/>
              <a:t>MyRent</a:t>
            </a:r>
            <a:r>
              <a:rPr lang="en-US" sz="2400" dirty="0"/>
              <a:t>) have some choices that may not be the best. For example:</a:t>
            </a:r>
          </a:p>
        </p:txBody>
      </p:sp>
      <p:pic>
        <p:nvPicPr>
          <p:cNvPr id="5" name="Graphic 4">
            <a:extLst>
              <a:ext uri="{FF2B5EF4-FFF2-40B4-BE49-F238E27FC236}">
                <a16:creationId xmlns:a16="http://schemas.microsoft.com/office/drawing/2014/main" id="{CA4216D7-B84F-4B1E-809F-D92A6A2D28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11296" y="3971636"/>
            <a:ext cx="2996809" cy="2205327"/>
          </a:xfrm>
          <a:prstGeom prst="rect">
            <a:avLst/>
          </a:prstGeom>
        </p:spPr>
      </p:pic>
      <p:sp>
        <p:nvSpPr>
          <p:cNvPr id="4" name="TextBox 3">
            <a:extLst>
              <a:ext uri="{FF2B5EF4-FFF2-40B4-BE49-F238E27FC236}">
                <a16:creationId xmlns:a16="http://schemas.microsoft.com/office/drawing/2014/main" id="{3853DC40-1694-44FA-9BD1-514C64235698}"/>
              </a:ext>
            </a:extLst>
          </p:cNvPr>
          <p:cNvSpPr txBox="1"/>
          <p:nvPr/>
        </p:nvSpPr>
        <p:spPr>
          <a:xfrm>
            <a:off x="838200" y="3875109"/>
            <a:ext cx="725805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Posts and IDs needing to be verified and accepted by an administrator to be published and available to other users.</a:t>
            </a:r>
          </a:p>
          <a:p>
            <a:pPr marL="285750" indent="-285750">
              <a:buFont typeface="Arial" panose="020B0604020202020204" pitchFamily="34" charset="0"/>
              <a:buChar char="•"/>
            </a:pPr>
            <a:r>
              <a:rPr lang="en-US" dirty="0"/>
              <a:t>For some platforms, verifying a user is not required for him/her to send requests. </a:t>
            </a:r>
          </a:p>
          <a:p>
            <a:pPr marL="285750" indent="-285750">
              <a:buFont typeface="Arial" panose="020B0604020202020204" pitchFamily="34" charset="0"/>
              <a:buChar char="•"/>
            </a:pPr>
            <a:r>
              <a:rPr lang="en-US" dirty="0"/>
              <a:t>Not taking some steps to protect the users from scams. Like taking pictures of the tool before starting the rent.</a:t>
            </a:r>
          </a:p>
        </p:txBody>
      </p:sp>
    </p:spTree>
    <p:extLst>
      <p:ext uri="{BB962C8B-B14F-4D97-AF65-F5344CB8AC3E}">
        <p14:creationId xmlns:p14="http://schemas.microsoft.com/office/powerpoint/2010/main" val="11490681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B52D2C-D2EC-4D69-B3C6-75B6A7F40F63}"/>
              </a:ext>
            </a:extLst>
          </p:cNvPr>
          <p:cNvSpPr>
            <a:spLocks noGrp="1"/>
          </p:cNvSpPr>
          <p:nvPr>
            <p:ph type="title"/>
          </p:nvPr>
        </p:nvSpPr>
        <p:spPr>
          <a:xfrm>
            <a:off x="838200" y="2766218"/>
            <a:ext cx="10515600" cy="1325563"/>
          </a:xfrm>
        </p:spPr>
        <p:txBody>
          <a:bodyPr anchor="ctr">
            <a:normAutofit/>
          </a:bodyPr>
          <a:lstStyle/>
          <a:p>
            <a:pPr algn="ctr"/>
            <a:r>
              <a:rPr lang="en-US" sz="8800" dirty="0"/>
              <a:t>Solution</a:t>
            </a:r>
          </a:p>
        </p:txBody>
      </p:sp>
    </p:spTree>
    <p:extLst>
      <p:ext uri="{BB962C8B-B14F-4D97-AF65-F5344CB8AC3E}">
        <p14:creationId xmlns:p14="http://schemas.microsoft.com/office/powerpoint/2010/main" val="2382427168"/>
      </p:ext>
    </p:extLst>
  </p:cSld>
  <p:clrMapOvr>
    <a:masterClrMapping/>
  </p:clrMapOvr>
  <mc:AlternateContent xmlns:mc="http://schemas.openxmlformats.org/markup-compatibility/2006" xmlns:p14="http://schemas.microsoft.com/office/powerpoint/2010/main">
    <mc:Choice Requires="p14">
      <p:transition spd="med" p14:dur="700" advTm="400">
        <p:fade/>
      </p:transition>
    </mc:Choice>
    <mc:Fallback xmlns="">
      <p:transition spd="med" advTm="4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252F-91BD-4DE4-83B6-378030C40A2C}"/>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27219313-1184-4BFA-849E-560BCC2CFD81}"/>
              </a:ext>
            </a:extLst>
          </p:cNvPr>
          <p:cNvSpPr>
            <a:spLocks noGrp="1"/>
          </p:cNvSpPr>
          <p:nvPr>
            <p:ph idx="1"/>
          </p:nvPr>
        </p:nvSpPr>
        <p:spPr>
          <a:xfrm>
            <a:off x="838200" y="1644531"/>
            <a:ext cx="10515600" cy="4351338"/>
          </a:xfrm>
        </p:spPr>
        <p:txBody>
          <a:bodyPr/>
          <a:lstStyle/>
          <a:p>
            <a:pPr marL="0" indent="0">
              <a:buNone/>
            </a:pPr>
            <a:r>
              <a:rPr lang="en-US" dirty="0"/>
              <a:t>A P2P rental platform that users will create account in where they can:</a:t>
            </a:r>
          </a:p>
          <a:p>
            <a:r>
              <a:rPr lang="en-US" dirty="0"/>
              <a:t>Offer their tools for rent.</a:t>
            </a:r>
          </a:p>
          <a:p>
            <a:r>
              <a:rPr lang="en-US" dirty="0"/>
              <a:t>Rent other users’ tools.</a:t>
            </a:r>
          </a:p>
          <a:p>
            <a:pPr marL="0" indent="0">
              <a:buNone/>
            </a:pPr>
            <a:r>
              <a:rPr lang="en-US" dirty="0"/>
              <a:t>All while taking steps to protect them from scams.</a:t>
            </a:r>
          </a:p>
          <a:p>
            <a:endParaRPr lang="en-US" dirty="0"/>
          </a:p>
          <a:p>
            <a:endParaRPr lang="en-US" dirty="0"/>
          </a:p>
        </p:txBody>
      </p:sp>
      <p:sp>
        <p:nvSpPr>
          <p:cNvPr id="4" name="TextBox 3">
            <a:extLst>
              <a:ext uri="{FF2B5EF4-FFF2-40B4-BE49-F238E27FC236}">
                <a16:creationId xmlns:a16="http://schemas.microsoft.com/office/drawing/2014/main" id="{5FD7A4DC-2C64-449E-8472-1008AC505B9B}"/>
              </a:ext>
            </a:extLst>
          </p:cNvPr>
          <p:cNvSpPr txBox="1"/>
          <p:nvPr/>
        </p:nvSpPr>
        <p:spPr>
          <a:xfrm>
            <a:off x="838200" y="4420523"/>
            <a:ext cx="7519587" cy="1815882"/>
          </a:xfrm>
          <a:prstGeom prst="rect">
            <a:avLst/>
          </a:prstGeom>
          <a:noFill/>
        </p:spPr>
        <p:txBody>
          <a:bodyPr wrap="square" rtlCol="0">
            <a:spAutoFit/>
          </a:bodyPr>
          <a:lstStyle/>
          <a:p>
            <a:r>
              <a:rPr lang="en-US" sz="2800" dirty="0"/>
              <a:t>The system is available as an Android app, an iOS app, and a web app. Making it available from any device.</a:t>
            </a:r>
          </a:p>
          <a:p>
            <a:endParaRPr lang="en-US" sz="2800" dirty="0"/>
          </a:p>
        </p:txBody>
      </p:sp>
      <p:pic>
        <p:nvPicPr>
          <p:cNvPr id="8" name="Graphic 7">
            <a:extLst>
              <a:ext uri="{FF2B5EF4-FFF2-40B4-BE49-F238E27FC236}">
                <a16:creationId xmlns:a16="http://schemas.microsoft.com/office/drawing/2014/main" id="{3BB071EE-5096-48A0-B4CE-F9FC8F465E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33802" y="4058156"/>
            <a:ext cx="2863444" cy="1937713"/>
          </a:xfrm>
          <a:prstGeom prst="rect">
            <a:avLst/>
          </a:prstGeom>
        </p:spPr>
      </p:pic>
    </p:spTree>
    <p:extLst>
      <p:ext uri="{BB962C8B-B14F-4D97-AF65-F5344CB8AC3E}">
        <p14:creationId xmlns:p14="http://schemas.microsoft.com/office/powerpoint/2010/main" val="7696748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Century Gothic Bold"/>
        <a:ea typeface=""/>
        <a:cs typeface=""/>
      </a:majorFont>
      <a:minorFont>
        <a:latin typeface="Century Gothi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34AAE4D9C0C534688B381F420E28ADC" ma:contentTypeVersion="4" ma:contentTypeDescription="Create a new document." ma:contentTypeScope="" ma:versionID="a96f0088a5800702be0b07e9e04faa27">
  <xsd:schema xmlns:xsd="http://www.w3.org/2001/XMLSchema" xmlns:xs="http://www.w3.org/2001/XMLSchema" xmlns:p="http://schemas.microsoft.com/office/2006/metadata/properties" xmlns:ns3="e5dee644-44ad-4b51-9416-2f4838cb2f17" targetNamespace="http://schemas.microsoft.com/office/2006/metadata/properties" ma:root="true" ma:fieldsID="03e8748687a5785181e7d8ef78e91f59" ns3:_="">
    <xsd:import namespace="e5dee644-44ad-4b51-9416-2f4838cb2f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dee644-44ad-4b51-9416-2f4838cb2f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9F578A-88A1-4C23-AEDF-BB1F1638F92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5dee644-44ad-4b51-9416-2f4838cb2f17"/>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CD79AC5-1721-48CF-8082-0DED08576703}">
  <ds:schemaRefs>
    <ds:schemaRef ds:uri="http://schemas.microsoft.com/sharepoint/v3/contenttype/forms"/>
  </ds:schemaRefs>
</ds:datastoreItem>
</file>

<file path=customXml/itemProps3.xml><?xml version="1.0" encoding="utf-8"?>
<ds:datastoreItem xmlns:ds="http://schemas.openxmlformats.org/officeDocument/2006/customXml" ds:itemID="{D382774B-B45A-4898-AB3C-AFA178EF39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dee644-44ad-4b51-9416-2f4838cb2f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393</TotalTime>
  <Words>2308</Words>
  <Application>Microsoft Office PowerPoint</Application>
  <PresentationFormat>Widescreen</PresentationFormat>
  <Paragraphs>242</Paragraphs>
  <Slides>43</Slides>
  <Notes>17</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Cascadia Code</vt:lpstr>
      <vt:lpstr>Century Gothic</vt:lpstr>
      <vt:lpstr>Century Gothic Bold</vt:lpstr>
      <vt:lpstr>Roboto Mono</vt:lpstr>
      <vt:lpstr>Office Theme</vt:lpstr>
      <vt:lpstr>PowerPoint Presentation</vt:lpstr>
      <vt:lpstr>Problem</vt:lpstr>
      <vt:lpstr>Problem</vt:lpstr>
      <vt:lpstr>Objectives</vt:lpstr>
      <vt:lpstr>Objectives</vt:lpstr>
      <vt:lpstr>Current rental services.</vt:lpstr>
      <vt:lpstr>Current rental services.</vt:lpstr>
      <vt:lpstr>Solution</vt:lpstr>
      <vt:lpstr>Solution</vt:lpstr>
      <vt:lpstr>Solution</vt:lpstr>
      <vt:lpstr>The delivery meeting flow</vt:lpstr>
      <vt:lpstr>The delivery meeting flow</vt:lpstr>
      <vt:lpstr>The delivery meeting flow</vt:lpstr>
      <vt:lpstr>The delivery meeting flow</vt:lpstr>
      <vt:lpstr>The delivery meeting flow</vt:lpstr>
      <vt:lpstr>The delivery meeting flow</vt:lpstr>
      <vt:lpstr>The delivery meeting flow</vt:lpstr>
      <vt:lpstr>The delivery meeting flow</vt:lpstr>
      <vt:lpstr>Disagreement cases</vt:lpstr>
      <vt:lpstr>Disagreement cases</vt:lpstr>
      <vt:lpstr>How was it built?</vt:lpstr>
      <vt:lpstr>The front-end</vt:lpstr>
      <vt:lpstr>The back-end</vt:lpstr>
      <vt:lpstr>Authentication</vt:lpstr>
      <vt:lpstr>Authentication</vt:lpstr>
      <vt:lpstr>Authentication</vt:lpstr>
      <vt:lpstr>The database - Firestore</vt:lpstr>
      <vt:lpstr>The database - Firestore</vt:lpstr>
      <vt:lpstr>The database design</vt:lpstr>
      <vt:lpstr>Screenshots of the database from Firebase Console</vt:lpstr>
      <vt:lpstr>Firestore Security Rules</vt:lpstr>
      <vt:lpstr>Cloud Functions</vt:lpstr>
      <vt:lpstr>Cloud Functions</vt:lpstr>
      <vt:lpstr>Payments</vt:lpstr>
      <vt:lpstr>Payments</vt:lpstr>
      <vt:lpstr>Payments – Webhook</vt:lpstr>
      <vt:lpstr>Payments – Adding a card</vt:lpstr>
      <vt:lpstr>Payments – Adding a card</vt:lpstr>
      <vt:lpstr>Source control Continuous integration Continuous deployment.</vt:lpstr>
      <vt:lpstr>Source Control</vt:lpstr>
      <vt:lpstr>Continuous Integration (CI)</vt:lpstr>
      <vt:lpstr>Continuous Deployment (CD)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101708516 - Laith Husam  Shono</dc:creator>
  <cp:lastModifiedBy>101708516 - Laith Husam  Shono</cp:lastModifiedBy>
  <cp:revision>2</cp:revision>
  <dcterms:created xsi:type="dcterms:W3CDTF">2021-12-09T17:38:15Z</dcterms:created>
  <dcterms:modified xsi:type="dcterms:W3CDTF">2021-12-16T11:57:54Z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0x010100434AAE4D9C0C534688B381F420E28ADC</vt:lpwstr>
  </property>
</Properties>
</file>